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9.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1.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2.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3.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4.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5.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16.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11" r:id="rId2"/>
    <p:sldMasterId id="2147483740" r:id="rId3"/>
    <p:sldMasterId id="2147483770" r:id="rId4"/>
    <p:sldMasterId id="2147483805" r:id="rId5"/>
    <p:sldMasterId id="2147483822" r:id="rId6"/>
    <p:sldMasterId id="2147483858" r:id="rId7"/>
    <p:sldMasterId id="2147483876" r:id="rId8"/>
    <p:sldMasterId id="2147483900" r:id="rId9"/>
    <p:sldMasterId id="2147483969" r:id="rId10"/>
    <p:sldMasterId id="2147484006" r:id="rId11"/>
    <p:sldMasterId id="2147484036" r:id="rId12"/>
    <p:sldMasterId id="2147484048" r:id="rId13"/>
    <p:sldMasterId id="2147484079" r:id="rId14"/>
    <p:sldMasterId id="2147484098" r:id="rId15"/>
    <p:sldMasterId id="2147484134" r:id="rId16"/>
    <p:sldMasterId id="2147484164" r:id="rId17"/>
  </p:sldMasterIdLst>
  <p:notesMasterIdLst>
    <p:notesMasterId r:id="rId56"/>
  </p:notesMasterIdLst>
  <p:sldIdLst>
    <p:sldId id="256" r:id="rId18"/>
    <p:sldId id="257" r:id="rId19"/>
    <p:sldId id="258" r:id="rId20"/>
    <p:sldId id="259" r:id="rId21"/>
    <p:sldId id="267" r:id="rId22"/>
    <p:sldId id="260" r:id="rId23"/>
    <p:sldId id="261" r:id="rId24"/>
    <p:sldId id="262" r:id="rId25"/>
    <p:sldId id="263" r:id="rId26"/>
    <p:sldId id="264" r:id="rId27"/>
    <p:sldId id="265" r:id="rId28"/>
    <p:sldId id="266"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309" r:id="rId44"/>
    <p:sldId id="286" r:id="rId45"/>
    <p:sldId id="311" r:id="rId46"/>
    <p:sldId id="288" r:id="rId47"/>
    <p:sldId id="287" r:id="rId48"/>
    <p:sldId id="282" r:id="rId49"/>
    <p:sldId id="284" r:id="rId50"/>
    <p:sldId id="283" r:id="rId51"/>
    <p:sldId id="285" r:id="rId52"/>
    <p:sldId id="289" r:id="rId53"/>
    <p:sldId id="290" r:id="rId54"/>
    <p:sldId id="310"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5556" autoAdjust="0"/>
  </p:normalViewPr>
  <p:slideViewPr>
    <p:cSldViewPr snapToGrid="0">
      <p:cViewPr varScale="1">
        <p:scale>
          <a:sx n="106" d="100"/>
          <a:sy n="106" d="100"/>
        </p:scale>
        <p:origin x="9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theme" Target="theme/theme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D9C3D-2B1C-4815-B46F-0469EEC5014A}" type="datetimeFigureOut">
              <a:rPr lang="pt-BR" smtClean="0"/>
              <a:t>11/05/2021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F318A-5660-4F66-8674-D7964E089B95}" type="slidenum">
              <a:rPr lang="pt-BR" smtClean="0"/>
              <a:t>‹nº›</a:t>
            </a:fld>
            <a:endParaRPr lang="pt-BR"/>
          </a:p>
        </p:txBody>
      </p:sp>
    </p:spTree>
    <p:extLst>
      <p:ext uri="{BB962C8B-B14F-4D97-AF65-F5344CB8AC3E}">
        <p14:creationId xmlns:p14="http://schemas.microsoft.com/office/powerpoint/2010/main" val="88958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50557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6715049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C05E5-01DF-4FD1-88AD-5F5EB17DBF22}" type="datetimeFigureOut">
              <a:rPr lang="pt-BR" smtClean="0"/>
              <a:t>11/05/2021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2345374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9690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BR"/>
              <a:t>Clique para editar o título Mestre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6423841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7849267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42251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75163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2100668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73059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94135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2591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797679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93306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pt-BR"/>
              <a:t>Clique para editar o título Mestre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1880015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8964968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lvl1pPr>
              <a:defRPr>
                <a:solidFill>
                  <a:schemeClr val="tx2"/>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pt-B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68DBD1F-B87C-46B2-A280-1B6300CFDD41}" type="slidenum">
              <a:rPr lang="pt-BR" smtClean="0"/>
              <a:t>‹nº›</a:t>
            </a:fld>
            <a:endParaRPr lang="pt-BR"/>
          </a:p>
        </p:txBody>
      </p:sp>
    </p:spTree>
    <p:extLst>
      <p:ext uri="{BB962C8B-B14F-4D97-AF65-F5344CB8AC3E}">
        <p14:creationId xmlns:p14="http://schemas.microsoft.com/office/powerpoint/2010/main" val="3981122982"/>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8209739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3BC05E5-01DF-4FD1-88AD-5F5EB17DBF22}" type="datetimeFigureOut">
              <a:rPr lang="pt-BR" smtClean="0"/>
              <a:t>11/05/2021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4396473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3902200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C05E5-01DF-4FD1-88AD-5F5EB17DBF22}" type="datetimeFigureOut">
              <a:rPr lang="pt-BR" smtClean="0"/>
              <a:t>11/05/2021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1101128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6955320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956417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25761327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4678649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a:xfrm>
            <a:off x="3776135" y="6422854"/>
            <a:ext cx="4279669" cy="365125"/>
          </a:xfrm>
        </p:spPr>
        <p:txBody>
          <a:bodyPr/>
          <a:lstStyle/>
          <a:p>
            <a:endParaRPr lang="pt-BR"/>
          </a:p>
        </p:txBody>
      </p:sp>
      <p:sp>
        <p:nvSpPr>
          <p:cNvPr id="6" name="Slide Number Placeholder 5"/>
          <p:cNvSpPr>
            <a:spLocks noGrp="1"/>
          </p:cNvSpPr>
          <p:nvPr>
            <p:ph type="sldNum" sz="quarter" idx="12"/>
          </p:nvPr>
        </p:nvSpPr>
        <p:spPr>
          <a:xfrm>
            <a:off x="8073048" y="6422854"/>
            <a:ext cx="879759" cy="365125"/>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6104138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t-BR"/>
              <a:t>Clique para editar o título Mestre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pt-B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68DBD1F-B87C-46B2-A280-1B6300CFDD41}" type="slidenum">
              <a:rPr lang="pt-BR" smtClean="0"/>
              <a:t>‹nº›</a:t>
            </a:fld>
            <a:endParaRPr lang="pt-BR"/>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93545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7712040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pt-B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68DBD1F-B87C-46B2-A280-1B6300CFDD41}" type="slidenum">
              <a:rPr lang="pt-BR" smtClean="0"/>
              <a:t>‹nº›</a:t>
            </a:fld>
            <a:endParaRPr lang="pt-B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4081667090"/>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t-BR"/>
              <a:t>Clique para editar o título Mestre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9935512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3BC05E5-01DF-4FD1-88AD-5F5EB17DBF22}" type="datetimeFigureOut">
              <a:rPr lang="pt-BR" smtClean="0"/>
              <a:t>11/05/2021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9438769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5874201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C05E5-01DF-4FD1-88AD-5F5EB17DBF22}" type="datetimeFigureOut">
              <a:rPr lang="pt-BR" smtClean="0"/>
              <a:t>11/05/2021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9214566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t-BR"/>
              <a:t>Clique para editar o título Mestre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t-B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68DBD1F-B87C-46B2-A280-1B6300CFDD41}" type="slidenum">
              <a:rPr lang="pt-BR" smtClean="0"/>
              <a:t>‹nº›</a:t>
            </a:fld>
            <a:endParaRPr lang="pt-B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03905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9151104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t-B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68DBD1F-B87C-46B2-A280-1B6300CFDD41}" type="slidenum">
              <a:rPr lang="pt-BR" smtClean="0"/>
              <a:t>‹nº›</a:t>
            </a:fld>
            <a:endParaRPr lang="pt-B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084271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3161085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41595764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pt-BR"/>
              <a:t>Clique para editar o título Mestre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pt-B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968DBD1F-B87C-46B2-A280-1B6300CFDD41}" type="slidenum">
              <a:rPr lang="pt-BR" smtClean="0"/>
              <a:t>‹nº›</a:t>
            </a:fld>
            <a:endParaRPr lang="pt-B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0965160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17208587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pt-BR"/>
              <a:t>Clique para editar o título Mestre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67747997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2539235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Content Placeholder 3"/>
          <p:cNvSpPr>
            <a:spLocks noGrp="1"/>
          </p:cNvSpPr>
          <p:nvPr>
            <p:ph sz="quarter" idx="13"/>
          </p:nvPr>
        </p:nvSpPr>
        <p:spPr>
          <a:xfrm>
            <a:off x="685802" y="2861733"/>
            <a:ext cx="5088712" cy="2512852"/>
          </a:xfrm>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3" name="Content Placeholder 5"/>
          <p:cNvSpPr>
            <a:spLocks noGrp="1"/>
          </p:cNvSpPr>
          <p:nvPr>
            <p:ph sz="quarter" idx="14"/>
          </p:nvPr>
        </p:nvSpPr>
        <p:spPr>
          <a:xfrm>
            <a:off x="5993969" y="2861733"/>
            <a:ext cx="5088713" cy="2512852"/>
          </a:xfrm>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3BC05E5-01DF-4FD1-88AD-5F5EB17DBF22}" type="datetimeFigureOut">
              <a:rPr lang="pt-BR" smtClean="0"/>
              <a:t>11/05/2021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1094105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7049171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C05E5-01DF-4FD1-88AD-5F5EB17DBF22}" type="datetimeFigureOut">
              <a:rPr lang="pt-BR" smtClean="0"/>
              <a:t>11/05/2021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02943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394326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pt-BR"/>
              <a:t>Clique para editar o título Mestre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5340641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3689278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0705900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pt-BR"/>
              <a:t>Clique para editar o título Mestre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5797391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pt-BR"/>
              <a:t>Clique para editar o título Mestre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633374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pt-BR"/>
              <a:t>Clique para editar o título Mestre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5464745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t-BR"/>
              <a:t>Clique para editar o título Mestre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1488410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pt-BR"/>
              <a:t>Clique para editar o título Mestre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6401172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pt-BR"/>
              <a:t>Clique para editar o título Mestre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77456252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pt-BR"/>
              <a:t>Clique para editar o título Mestre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814163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7645889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cSld name="1_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62985573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pt-B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968DBD1F-B87C-46B2-A280-1B6300CFDD41}" type="slidenum">
              <a:rPr lang="pt-BR" smtClean="0"/>
              <a:t>‹nº›</a:t>
            </a:fld>
            <a:endParaRPr lang="pt-BR"/>
          </a:p>
        </p:txBody>
      </p:sp>
    </p:spTree>
    <p:extLst>
      <p:ext uri="{BB962C8B-B14F-4D97-AF65-F5344CB8AC3E}">
        <p14:creationId xmlns:p14="http://schemas.microsoft.com/office/powerpoint/2010/main" val="3257858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403171240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01096501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403966484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3BC05E5-01DF-4FD1-88AD-5F5EB17DBF22}" type="datetimeFigureOut">
              <a:rPr lang="pt-BR" smtClean="0"/>
              <a:t>11/05/2021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52752466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8085816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C05E5-01DF-4FD1-88AD-5F5EB17DBF22}" type="datetimeFigureOut">
              <a:rPr lang="pt-BR" smtClean="0"/>
              <a:t>11/05/2021</a:t>
            </a:fld>
            <a:endParaRPr lang="pt-BR"/>
          </a:p>
        </p:txBody>
      </p:sp>
      <p:sp>
        <p:nvSpPr>
          <p:cNvPr id="3" name="Footer Placeholder 2"/>
          <p:cNvSpPr>
            <a:spLocks noGrp="1"/>
          </p:cNvSpPr>
          <p:nvPr>
            <p:ph type="ftr" sz="quarter" idx="11"/>
          </p:nvPr>
        </p:nvSpPr>
        <p:spPr/>
        <p:txBody>
          <a:bodyPr/>
          <a:lstStyle/>
          <a:p>
            <a:endParaRPr lang="pt-B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15970982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75588763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52263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54300784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5200240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pt-BR"/>
              <a:t>Clique para editar o título Mestre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11153156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pt-BR"/>
              <a:t>Clique para editar o título Mestre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5389217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40439023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pt-BR"/>
              <a:t>Clique para editar o título Mestre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3BC05E5-01DF-4FD1-88AD-5F5EB17DBF22}" type="datetimeFigureOut">
              <a:rPr lang="pt-BR" smtClean="0"/>
              <a:t>11/05/2021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67849275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pt-BR"/>
              <a:t>Clique para editar o título Mestre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3BC05E5-01DF-4FD1-88AD-5F5EB17DBF22}" type="datetimeFigureOut">
              <a:rPr lang="pt-BR" smtClean="0"/>
              <a:t>11/05/2021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08772736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88380573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pt-BR"/>
              <a:t>Clique para editar o título Mestre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7899114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pt-BR"/>
              <a:t>Clique para editar o título Mestre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pt-BR"/>
          </a:p>
        </p:txBody>
      </p:sp>
      <p:sp>
        <p:nvSpPr>
          <p:cNvPr id="6" name="Slide Number Placeholder 5"/>
          <p:cNvSpPr>
            <a:spLocks noGrp="1"/>
          </p:cNvSpPr>
          <p:nvPr>
            <p:ph type="sldNum" sz="quarter" idx="12"/>
          </p:nvPr>
        </p:nvSpPr>
        <p:spPr>
          <a:xfrm>
            <a:off x="10469880" y="320040"/>
            <a:ext cx="914400" cy="320040"/>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418075854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pt-BR"/>
              <a:t>Clique para editar o título Mestre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539074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3373179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804672" y="320040"/>
            <a:ext cx="3657600" cy="320040"/>
          </a:xfrm>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pt-BR"/>
          </a:p>
        </p:txBody>
      </p:sp>
      <p:sp>
        <p:nvSpPr>
          <p:cNvPr id="6" name="Slide Number Placeholder 5"/>
          <p:cNvSpPr>
            <a:spLocks noGrp="1"/>
          </p:cNvSpPr>
          <p:nvPr>
            <p:ph type="sldNum" sz="quarter" idx="12"/>
          </p:nvPr>
        </p:nvSpPr>
        <p:spPr>
          <a:xfrm>
            <a:off x="10469880" y="320040"/>
            <a:ext cx="914400" cy="320040"/>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80607933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pt-BR"/>
              <a:t>Clique para editar o título Mestre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a:xfrm>
            <a:off x="804672" y="6227064"/>
            <a:ext cx="10588752" cy="320040"/>
          </a:xfrm>
        </p:spPr>
        <p:txBody>
          <a:bodyPr/>
          <a:lstStyle/>
          <a:p>
            <a:endParaRPr lang="pt-BR"/>
          </a:p>
        </p:txBody>
      </p:sp>
      <p:sp>
        <p:nvSpPr>
          <p:cNvPr id="7" name="Slide Number Placeholder 6"/>
          <p:cNvSpPr>
            <a:spLocks noGrp="1"/>
          </p:cNvSpPr>
          <p:nvPr>
            <p:ph type="sldNum" sz="quarter" idx="12"/>
          </p:nvPr>
        </p:nvSpPr>
        <p:spPr>
          <a:xfrm>
            <a:off x="10469880" y="320040"/>
            <a:ext cx="914400" cy="320040"/>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71568479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5125305" y="1488985"/>
            <a:ext cx="6264350" cy="169685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118447" y="4351687"/>
            <a:ext cx="6265588" cy="17040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73BC05E5-01DF-4FD1-88AD-5F5EB17DBF22}" type="datetimeFigureOut">
              <a:rPr lang="pt-BR" smtClean="0"/>
              <a:t>11/05/2021</a:t>
            </a:fld>
            <a:endParaRPr lang="pt-BR"/>
          </a:p>
        </p:txBody>
      </p:sp>
      <p:sp>
        <p:nvSpPr>
          <p:cNvPr id="8" name="Footer Placeholder 7"/>
          <p:cNvSpPr>
            <a:spLocks noGrp="1"/>
          </p:cNvSpPr>
          <p:nvPr>
            <p:ph type="ftr" sz="quarter" idx="11"/>
          </p:nvPr>
        </p:nvSpPr>
        <p:spPr>
          <a:xfrm>
            <a:off x="804672" y="6227064"/>
            <a:ext cx="10588752" cy="320040"/>
          </a:xfrm>
        </p:spPr>
        <p:txBody>
          <a:bodyPr/>
          <a:lstStyle/>
          <a:p>
            <a:endParaRPr lang="pt-BR"/>
          </a:p>
        </p:txBody>
      </p:sp>
      <p:sp>
        <p:nvSpPr>
          <p:cNvPr id="9" name="Slide Number Placeholder 8"/>
          <p:cNvSpPr>
            <a:spLocks noGrp="1"/>
          </p:cNvSpPr>
          <p:nvPr>
            <p:ph type="sldNum" sz="quarter" idx="12"/>
          </p:nvPr>
        </p:nvSpPr>
        <p:spPr>
          <a:xfrm>
            <a:off x="10469880" y="320040"/>
            <a:ext cx="914400" cy="320040"/>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72665895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67472662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73BC05E5-01DF-4FD1-88AD-5F5EB17DBF22}" type="datetimeFigureOut">
              <a:rPr lang="pt-BR" smtClean="0"/>
              <a:t>11/05/2021</a:t>
            </a:fld>
            <a:endParaRPr lang="pt-BR"/>
          </a:p>
        </p:txBody>
      </p:sp>
      <p:sp>
        <p:nvSpPr>
          <p:cNvPr id="3" name="Footer Placeholder 2"/>
          <p:cNvSpPr>
            <a:spLocks noGrp="1"/>
          </p:cNvSpPr>
          <p:nvPr>
            <p:ph type="ftr" sz="quarter" idx="11"/>
          </p:nvPr>
        </p:nvSpPr>
        <p:spPr>
          <a:xfrm>
            <a:off x="804672" y="6227064"/>
            <a:ext cx="10588752" cy="320040"/>
          </a:xfrm>
        </p:spPr>
        <p:txBody>
          <a:bodyPr/>
          <a:lstStyle/>
          <a:p>
            <a:endParaRPr lang="pt-BR"/>
          </a:p>
        </p:txBody>
      </p:sp>
      <p:sp>
        <p:nvSpPr>
          <p:cNvPr id="4" name="Slide Number Placeholder 3"/>
          <p:cNvSpPr>
            <a:spLocks noGrp="1"/>
          </p:cNvSpPr>
          <p:nvPr>
            <p:ph type="sldNum" sz="quarter" idx="12"/>
          </p:nvPr>
        </p:nvSpPr>
        <p:spPr>
          <a:xfrm>
            <a:off x="10469880" y="320040"/>
            <a:ext cx="914400" cy="320040"/>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16118234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pt-BR"/>
              <a:t>Clique para editar o título Mestre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3231223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pt-BR"/>
              <a:t>Clique para editar o título Mestre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804672" y="320040"/>
            <a:ext cx="3657600" cy="320040"/>
          </a:xfrm>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a:xfrm>
            <a:off x="804672" y="6227064"/>
            <a:ext cx="5942203" cy="320040"/>
          </a:xfrm>
        </p:spPr>
        <p:txBody>
          <a:bodyPr/>
          <a:lstStyle/>
          <a:p>
            <a:endParaRPr lang="pt-BR"/>
          </a:p>
        </p:txBody>
      </p:sp>
      <p:sp>
        <p:nvSpPr>
          <p:cNvPr id="7" name="Slide Number Placeholder 6"/>
          <p:cNvSpPr>
            <a:spLocks noGrp="1"/>
          </p:cNvSpPr>
          <p:nvPr>
            <p:ph type="sldNum" sz="quarter" idx="12"/>
          </p:nvPr>
        </p:nvSpPr>
        <p:spPr>
          <a:xfrm>
            <a:off x="5828377" y="320040"/>
            <a:ext cx="914400" cy="320040"/>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4962747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06439676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a:xfrm>
            <a:off x="804672" y="6227064"/>
            <a:ext cx="10588752" cy="320040"/>
          </a:xfrm>
        </p:spPr>
        <p:txBody>
          <a:bodyPr/>
          <a:lstStyle/>
          <a:p>
            <a:endParaRPr lang="pt-BR"/>
          </a:p>
        </p:txBody>
      </p:sp>
      <p:sp>
        <p:nvSpPr>
          <p:cNvPr id="6" name="Slide Number Placeholder 5"/>
          <p:cNvSpPr>
            <a:spLocks noGrp="1"/>
          </p:cNvSpPr>
          <p:nvPr>
            <p:ph type="sldNum" sz="quarter" idx="12"/>
          </p:nvPr>
        </p:nvSpPr>
        <p:spPr>
          <a:xfrm>
            <a:off x="10469880" y="320040"/>
            <a:ext cx="914400" cy="320040"/>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44427379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pt-BR"/>
              <a:t>Clique para editar o título Mestre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a:xfrm>
            <a:off x="2416500" y="329307"/>
            <a:ext cx="4973915" cy="309201"/>
          </a:xfrm>
        </p:spPr>
        <p:txBody>
          <a:bodyPr/>
          <a:lstStyle/>
          <a:p>
            <a:endParaRPr lang="pt-BR"/>
          </a:p>
        </p:txBody>
      </p:sp>
      <p:sp>
        <p:nvSpPr>
          <p:cNvPr id="6" name="Slide Number Placeholder 5"/>
          <p:cNvSpPr>
            <a:spLocks noGrp="1"/>
          </p:cNvSpPr>
          <p:nvPr>
            <p:ph type="sldNum" sz="quarter" idx="12"/>
          </p:nvPr>
        </p:nvSpPr>
        <p:spPr>
          <a:xfrm>
            <a:off x="1437664" y="798973"/>
            <a:ext cx="811019" cy="503578"/>
          </a:xfrm>
        </p:spPr>
        <p:txBody>
          <a:bodyPr/>
          <a:lstStyle/>
          <a:p>
            <a:fld id="{968DBD1F-B87C-46B2-A280-1B6300CFDD41}" type="slidenum">
              <a:rPr lang="pt-BR" smtClean="0"/>
              <a:t>‹nº›</a:t>
            </a:fld>
            <a:endParaRPr lang="pt-B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1724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80415404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269945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pt-BR"/>
              <a:t>Clique para editar o título Mestre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567055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257219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447191" y="2824269"/>
            <a:ext cx="4645152" cy="264445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412362" y="2821491"/>
            <a:ext cx="4645152" cy="263737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3BC05E5-01DF-4FD1-88AD-5F5EB17DBF22}" type="datetimeFigureOut">
              <a:rPr lang="pt-BR" smtClean="0"/>
              <a:t>11/05/2021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68DBD1F-B87C-46B2-A280-1B6300CFDD41}" type="slidenum">
              <a:rPr lang="pt-BR" smtClean="0"/>
              <a:t>‹nº›</a:t>
            </a:fld>
            <a:endParaRPr lang="pt-B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795793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921920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C05E5-01DF-4FD1-88AD-5F5EB17DBF22}" type="datetimeFigureOut">
              <a:rPr lang="pt-BR" smtClean="0"/>
              <a:t>11/05/2021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47454456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pt-BR"/>
              <a:t>Clique para editar o título Mestre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851718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a:xfrm>
            <a:off x="1447382" y="318640"/>
            <a:ext cx="5541004" cy="320931"/>
          </a:xfrm>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3833263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47954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13472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93362058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pt-BR"/>
              <a:t>Clique para editar o título Mestre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pt-B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968DBD1F-B87C-46B2-A280-1B6300CFDD41}" type="slidenum">
              <a:rPr lang="pt-BR" smtClean="0"/>
              <a:t>‹nº›</a:t>
            </a:fld>
            <a:endParaRPr lang="pt-B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6244307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84584261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pt-BR"/>
              <a:t>Clique para editar o título Mestre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411128025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92542234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Content Placeholder 3"/>
          <p:cNvSpPr>
            <a:spLocks noGrp="1"/>
          </p:cNvSpPr>
          <p:nvPr>
            <p:ph sz="quarter" idx="13"/>
          </p:nvPr>
        </p:nvSpPr>
        <p:spPr>
          <a:xfrm>
            <a:off x="685802" y="2861733"/>
            <a:ext cx="5088712" cy="2512852"/>
          </a:xfrm>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3" name="Content Placeholder 5"/>
          <p:cNvSpPr>
            <a:spLocks noGrp="1"/>
          </p:cNvSpPr>
          <p:nvPr>
            <p:ph sz="quarter" idx="14"/>
          </p:nvPr>
        </p:nvSpPr>
        <p:spPr>
          <a:xfrm>
            <a:off x="5993969" y="2861733"/>
            <a:ext cx="5088713" cy="2512852"/>
          </a:xfrm>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3BC05E5-01DF-4FD1-88AD-5F5EB17DBF22}" type="datetimeFigureOut">
              <a:rPr lang="pt-BR" smtClean="0"/>
              <a:t>11/05/2021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03284140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6799435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C05E5-01DF-4FD1-88AD-5F5EB17DBF22}" type="datetimeFigureOut">
              <a:rPr lang="pt-BR" smtClean="0"/>
              <a:t>11/05/2021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02074775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pt-BR"/>
              <a:t>Clique para editar o título Mestre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90277939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64496271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27808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620262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78455688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pt-BR"/>
              <a:t>Clique para editar o título Mestre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60519661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pt-BR"/>
              <a:t>Clique para editar o título Mestre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3287631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pt-BR"/>
              <a:t>Clique para editar o título Mestre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184290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t-BR"/>
              <a:t>Clique para editar o título Mestre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55915028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pt-BR"/>
              <a:t>Clique para editar o título Mestre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0606783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pt-BR"/>
              <a:t>Clique para editar o título Mestre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44220651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pt-BR"/>
              <a:t>Clique para editar o título Mestre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71168078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1_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75457970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BR"/>
              <a:t>Clique para editar o título Mestre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a:xfrm>
            <a:off x="2692397" y="5037663"/>
            <a:ext cx="5214635" cy="279400"/>
          </a:xfrm>
        </p:spPr>
        <p:txBody>
          <a:bodyPr/>
          <a:lstStyle/>
          <a:p>
            <a:endParaRPr lang="pt-BR"/>
          </a:p>
        </p:txBody>
      </p:sp>
      <p:sp>
        <p:nvSpPr>
          <p:cNvPr id="6" name="Slide Number Placeholder 5"/>
          <p:cNvSpPr>
            <a:spLocks noGrp="1"/>
          </p:cNvSpPr>
          <p:nvPr>
            <p:ph type="sldNum" sz="quarter" idx="12"/>
          </p:nvPr>
        </p:nvSpPr>
        <p:spPr>
          <a:xfrm>
            <a:off x="8956900" y="5037663"/>
            <a:ext cx="551167" cy="279400"/>
          </a:xfrm>
        </p:spPr>
        <p:txBody>
          <a:bodyPr/>
          <a:lstStyle/>
          <a:p>
            <a:fld id="{968DBD1F-B87C-46B2-A280-1B6300CFDD41}" type="slidenum">
              <a:rPr lang="pt-BR" smtClean="0"/>
              <a:t>‹nº›</a:t>
            </a:fld>
            <a:endParaRPr lang="pt-B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080006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643536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3BC05E5-01DF-4FD1-88AD-5F5EB17DBF22}" type="datetimeFigureOut">
              <a:rPr lang="pt-BR" smtClean="0"/>
              <a:t>11/05/2021</a:t>
            </a:fld>
            <a:endParaRPr lang="pt-BR"/>
          </a:p>
        </p:txBody>
      </p:sp>
      <p:sp>
        <p:nvSpPr>
          <p:cNvPr id="8" name="Footer Placeholder 7"/>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90149765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322959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63772972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3BC05E5-01DF-4FD1-88AD-5F5EB17DBF22}" type="datetimeFigureOut">
              <a:rPr lang="pt-BR" smtClean="0"/>
              <a:t>11/05/2021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68DBD1F-B87C-46B2-A280-1B6300CFDD41}" type="slidenum">
              <a:rPr lang="pt-BR" smtClean="0"/>
              <a:t>‹nº›</a:t>
            </a:fld>
            <a:endParaRPr lang="pt-B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094579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449285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C05E5-01DF-4FD1-88AD-5F5EB17DBF22}" type="datetimeFigureOut">
              <a:rPr lang="pt-BR" smtClean="0"/>
              <a:t>11/05/2021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55799964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566130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BR"/>
              <a:t>Clique para editar o título Mestre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48121209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35497275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418880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2198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41472610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86505249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666368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828151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260590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934913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pt-B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968DBD1F-B87C-46B2-A280-1B6300CFDD41}" type="slidenum">
              <a:rPr lang="pt-BR" smtClean="0"/>
              <a:t>‹nº›</a:t>
            </a:fld>
            <a:endParaRPr lang="pt-BR"/>
          </a:p>
        </p:txBody>
      </p:sp>
    </p:spTree>
    <p:extLst>
      <p:ext uri="{BB962C8B-B14F-4D97-AF65-F5344CB8AC3E}">
        <p14:creationId xmlns:p14="http://schemas.microsoft.com/office/powerpoint/2010/main" val="246274892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64136955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61945172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40642452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3BC05E5-01DF-4FD1-88AD-5F5EB17DBF22}" type="datetimeFigureOut">
              <a:rPr lang="pt-BR" smtClean="0"/>
              <a:t>11/05/2021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987273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C05E5-01DF-4FD1-88AD-5F5EB17DBF22}" type="datetimeFigureOut">
              <a:rPr lang="pt-BR" smtClean="0"/>
              <a:t>11/05/2021</a:t>
            </a:fld>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69413153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56390099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C05E5-01DF-4FD1-88AD-5F5EB17DBF22}" type="datetimeFigureOut">
              <a:rPr lang="pt-BR" smtClean="0"/>
              <a:t>11/05/2021</a:t>
            </a:fld>
            <a:endParaRPr lang="pt-BR"/>
          </a:p>
        </p:txBody>
      </p:sp>
      <p:sp>
        <p:nvSpPr>
          <p:cNvPr id="3" name="Footer Placeholder 2"/>
          <p:cNvSpPr>
            <a:spLocks noGrp="1"/>
          </p:cNvSpPr>
          <p:nvPr>
            <p:ph type="ftr" sz="quarter" idx="11"/>
          </p:nvPr>
        </p:nvSpPr>
        <p:spPr/>
        <p:txBody>
          <a:bodyPr/>
          <a:lstStyle/>
          <a:p>
            <a:endParaRPr lang="pt-B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69579370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96174175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42271133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09685367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pt-BR"/>
              <a:t>Clique para editar o título Mestre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70564932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pt-BR"/>
              <a:t>Clique para editar o título Mestre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68584914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80426719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pt-BR"/>
              <a:t>Clique para editar o título Mestre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3BC05E5-01DF-4FD1-88AD-5F5EB17DBF22}" type="datetimeFigureOut">
              <a:rPr lang="pt-BR" smtClean="0"/>
              <a:t>11/05/2021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59587087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pt-BR"/>
              <a:t>Clique para editar o título Mestre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3BC05E5-01DF-4FD1-88AD-5F5EB17DBF22}" type="datetimeFigureOut">
              <a:rPr lang="pt-BR" smtClean="0"/>
              <a:t>11/05/2021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560518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74798610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67514148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pt-BR"/>
              <a:t>Clique para editar o título Mestre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427625676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pt-BR"/>
              <a:t>Clique para editar o título Mestre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pt-B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68DBD1F-B87C-46B2-A280-1B6300CFDD41}" type="slidenum">
              <a:rPr lang="pt-BR" smtClean="0"/>
              <a:t>‹nº›</a:t>
            </a:fld>
            <a:endParaRPr lang="pt-B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1552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83285612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pt-BR"/>
              <a:t>Clique para editar o título Mestre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13574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83149089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3BC05E5-01DF-4FD1-88AD-5F5EB17DBF22}" type="datetimeFigureOut">
              <a:rPr lang="pt-BR" smtClean="0"/>
              <a:t>11/05/2021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98353882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8544389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C05E5-01DF-4FD1-88AD-5F5EB17DBF22}" type="datetimeFigureOut">
              <a:rPr lang="pt-BR" smtClean="0"/>
              <a:t>11/05/2021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423384465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t-BR"/>
              <a:t>Clique para editar o título Mestre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25233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68513899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42406274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06534609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283460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684768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68DBD1F-B87C-46B2-A280-1B6300CFDD41}" type="slidenum">
              <a:rPr lang="pt-BR" smtClean="0"/>
              <a:t>‹nº›</a:t>
            </a:fld>
            <a:endParaRPr lang="pt-B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27941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155183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8DBD1F-B87C-46B2-A280-1B6300CFDD41}" type="slidenum">
              <a:rPr lang="pt-BR" smtClean="0"/>
              <a:t>‹nº›</a:t>
            </a:fld>
            <a:endParaRPr lang="pt-B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80430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789536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530540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211639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666912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pt-BR"/>
              <a:t>Clique para editar o título Mestre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pt-B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68DBD1F-B87C-46B2-A280-1B6300CFDD41}" type="slidenum">
              <a:rPr lang="pt-BR" smtClean="0"/>
              <a:t>‹nº›</a:t>
            </a:fld>
            <a:endParaRPr lang="pt-B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4265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4090499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pt-B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68DBD1F-B87C-46B2-A280-1B6300CFDD41}" type="slidenum">
              <a:rPr lang="pt-BR" smtClean="0"/>
              <a:t>‹nº›</a:t>
            </a:fld>
            <a:endParaRPr lang="pt-B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957705924"/>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945736000"/>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257300" y="2909102"/>
            <a:ext cx="4800600" cy="299639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633864" y="2909102"/>
            <a:ext cx="4800600" cy="299639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3BC05E5-01DF-4FD1-88AD-5F5EB17DBF22}" type="datetimeFigureOut">
              <a:rPr lang="pt-BR" smtClean="0"/>
              <a:t>11/05/2021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992941476"/>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792321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C05E5-01DF-4FD1-88AD-5F5EB17DBF22}" type="datetimeFigureOut">
              <a:rPr lang="pt-BR" smtClean="0"/>
              <a:t>11/05/2021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7473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5373106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t-BR"/>
              <a:t>Clique para editar o título Mestre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65051" y="6375679"/>
            <a:ext cx="1233355" cy="348462"/>
          </a:xfrm>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a:xfrm>
            <a:off x="2103620" y="6375679"/>
            <a:ext cx="3482179" cy="345796"/>
          </a:xfrm>
        </p:spPr>
        <p:txBody>
          <a:bodyPr/>
          <a:lstStyle/>
          <a:p>
            <a:endParaRPr lang="pt-BR"/>
          </a:p>
        </p:txBody>
      </p:sp>
      <p:sp>
        <p:nvSpPr>
          <p:cNvPr id="7" name="Slide Number Placeholder 6"/>
          <p:cNvSpPr>
            <a:spLocks noGrp="1"/>
          </p:cNvSpPr>
          <p:nvPr>
            <p:ph type="sldNum" sz="quarter" idx="12"/>
          </p:nvPr>
        </p:nvSpPr>
        <p:spPr>
          <a:xfrm>
            <a:off x="5691014" y="6375679"/>
            <a:ext cx="1232456" cy="345796"/>
          </a:xfrm>
        </p:spPr>
        <p:txBody>
          <a:bodyPr/>
          <a:lstStyle/>
          <a:p>
            <a:fld id="{968DBD1F-B87C-46B2-A280-1B6300CFDD41}" type="slidenum">
              <a:rPr lang="pt-BR" smtClean="0"/>
              <a:t>‹nº›</a:t>
            </a:fld>
            <a:endParaRPr lang="pt-B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8167015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t-BR"/>
              <a:t>Clique para editar o título Mestre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65950" y="6375679"/>
            <a:ext cx="1232456" cy="348462"/>
          </a:xfrm>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a:xfrm>
            <a:off x="2103621" y="6375679"/>
            <a:ext cx="3482178" cy="345796"/>
          </a:xfrm>
        </p:spPr>
        <p:txBody>
          <a:bodyPr/>
          <a:lstStyle/>
          <a:p>
            <a:endParaRPr lang="pt-BR"/>
          </a:p>
        </p:txBody>
      </p:sp>
      <p:sp>
        <p:nvSpPr>
          <p:cNvPr id="7" name="Slide Number Placeholder 6"/>
          <p:cNvSpPr>
            <a:spLocks noGrp="1"/>
          </p:cNvSpPr>
          <p:nvPr>
            <p:ph type="sldNum" sz="quarter" idx="12"/>
          </p:nvPr>
        </p:nvSpPr>
        <p:spPr>
          <a:xfrm>
            <a:off x="5687568" y="6375679"/>
            <a:ext cx="1234440" cy="345796"/>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616787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03924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645481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pt-BR"/>
              <a:t>Clique para editar o título Mestre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9255346" y="2750337"/>
            <a:ext cx="1171888" cy="1356442"/>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7417118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985252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pt-BR"/>
              <a:t>Clique para editar o título Mestre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10729455" y="2869895"/>
            <a:ext cx="1154151" cy="1090789"/>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211464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964371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80322" y="3030008"/>
            <a:ext cx="4698355" cy="290617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594123" y="3030008"/>
            <a:ext cx="4700059" cy="290617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3BC05E5-01DF-4FD1-88AD-5F5EB17DBF22}" type="datetimeFigureOut">
              <a:rPr lang="pt-BR" smtClean="0"/>
              <a:t>11/05/2021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3769804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531823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3BC05E5-01DF-4FD1-88AD-5F5EB17DBF22}" type="datetimeFigureOut">
              <a:rPr lang="pt-BR" smtClean="0"/>
              <a:t>11/05/2021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5138905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3BC05E5-01DF-4FD1-88AD-5F5EB17DBF22}" type="datetimeFigureOut">
              <a:rPr lang="pt-BR" smtClean="0"/>
              <a:t>11/05/2021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9782870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pt-BR"/>
              <a:t>Clique para editar o título Mestre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9000881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4672860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10729455" y="4711309"/>
            <a:ext cx="1154151" cy="1090789"/>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42928089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10729455" y="4711615"/>
            <a:ext cx="1154151" cy="1090789"/>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5106500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10729455" y="4709925"/>
            <a:ext cx="1154151" cy="1090789"/>
          </a:xfrm>
        </p:spPr>
        <p:txBody>
          <a:bodyPr/>
          <a:lstStyle/>
          <a:p>
            <a:fld id="{968DBD1F-B87C-46B2-A280-1B6300CFDD41}" type="slidenum">
              <a:rPr lang="pt-BR" smtClean="0"/>
              <a:t>‹nº›</a:t>
            </a:fld>
            <a:endParaRPr lang="pt-B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3736845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10729455" y="4709925"/>
            <a:ext cx="1154151" cy="1090789"/>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8682145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6828660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0457240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159478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4788408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a:xfrm>
            <a:off x="680321" y="5936188"/>
            <a:ext cx="6126805" cy="365125"/>
          </a:xfrm>
        </p:spPr>
        <p:txBody>
          <a:bodyPr/>
          <a:lstStyle/>
          <a:p>
            <a:endParaRPr lang="pt-B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968DBD1F-B87C-46B2-A280-1B6300CFDD41}" type="slidenum">
              <a:rPr lang="pt-BR" smtClean="0"/>
              <a:t>‹nº›</a:t>
            </a:fld>
            <a:endParaRPr lang="pt-BR"/>
          </a:p>
        </p:txBody>
      </p:sp>
    </p:spTree>
    <p:extLst>
      <p:ext uri="{BB962C8B-B14F-4D97-AF65-F5344CB8AC3E}">
        <p14:creationId xmlns:p14="http://schemas.microsoft.com/office/powerpoint/2010/main" val="10594229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7341921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4796285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1132908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0461628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3BC05E5-01DF-4FD1-88AD-5F5EB17DBF22}" type="datetimeFigureOut">
              <a:rPr lang="pt-BR" smtClean="0"/>
              <a:t>11/05/2021</a:t>
            </a:fld>
            <a:endParaRPr lang="pt-BR"/>
          </a:p>
        </p:txBody>
      </p:sp>
      <p:sp>
        <p:nvSpPr>
          <p:cNvPr id="8" name="Footer Placeholder 7"/>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2878177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0908634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C05E5-01DF-4FD1-88AD-5F5EB17DBF22}" type="datetimeFigureOut">
              <a:rPr lang="pt-BR" smtClean="0"/>
              <a:t>11/05/2021</a:t>
            </a:fld>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7402051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518697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49357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C05E5-01DF-4FD1-88AD-5F5EB17DBF22}" type="datetimeFigureOut">
              <a:rPr lang="pt-BR" smtClean="0"/>
              <a:t>11/05/2021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7721058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5429530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68DBD1F-B87C-46B2-A280-1B6300CFDD41}" type="slidenum">
              <a:rPr lang="pt-BR" smtClean="0"/>
              <a:t>‹nº›</a:t>
            </a:fld>
            <a:endParaRPr lang="pt-B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674236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2298729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8DBD1F-B87C-46B2-A280-1B6300CFDD41}" type="slidenum">
              <a:rPr lang="pt-BR" smtClean="0"/>
              <a:t>‹nº›</a:t>
            </a:fld>
            <a:endParaRPr lang="pt-B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610174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7917137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4407856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9499785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pt-BR"/>
              <a:t>Clique para editar o título Mestre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64567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5106832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pt-BR"/>
              <a:t>Clique para editar o título Mestre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57516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3702839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921148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3BC05E5-01DF-4FD1-88AD-5F5EB17DBF22}" type="datetimeFigureOut">
              <a:rPr lang="pt-BR" smtClean="0"/>
              <a:t>11/05/2021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0962645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2413855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C05E5-01DF-4FD1-88AD-5F5EB17DBF22}" type="datetimeFigureOut">
              <a:rPr lang="pt-BR" smtClean="0"/>
              <a:t>11/05/2021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3890810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0117259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68449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4121184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pt-BR"/>
              <a:t>Clique para editar o título Mestre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7922935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821680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pt-BR"/>
              <a:t>Clique para editar o título Mestre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31312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Tree>
    <p:extLst>
      <p:ext uri="{BB962C8B-B14F-4D97-AF65-F5344CB8AC3E}">
        <p14:creationId xmlns:p14="http://schemas.microsoft.com/office/powerpoint/2010/main" val="657392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674474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3562403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33243372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9810556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BR"/>
              <a:t>Clique para editar o título Mestre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a:xfrm>
            <a:off x="2692397" y="5037663"/>
            <a:ext cx="5214635" cy="279400"/>
          </a:xfrm>
        </p:spPr>
        <p:txBody>
          <a:bodyPr/>
          <a:lstStyle/>
          <a:p>
            <a:endParaRPr lang="pt-BR"/>
          </a:p>
        </p:txBody>
      </p:sp>
      <p:sp>
        <p:nvSpPr>
          <p:cNvPr id="6" name="Slide Number Placeholder 5"/>
          <p:cNvSpPr>
            <a:spLocks noGrp="1"/>
          </p:cNvSpPr>
          <p:nvPr>
            <p:ph type="sldNum" sz="quarter" idx="12"/>
          </p:nvPr>
        </p:nvSpPr>
        <p:spPr>
          <a:xfrm>
            <a:off x="8956900" y="5037663"/>
            <a:ext cx="551167" cy="279400"/>
          </a:xfrm>
        </p:spPr>
        <p:txBody>
          <a:bodyPr/>
          <a:lstStyle/>
          <a:p>
            <a:fld id="{968DBD1F-B87C-46B2-A280-1B6300CFDD41}" type="slidenum">
              <a:rPr lang="pt-BR" smtClean="0"/>
              <a:t>‹nº›</a:t>
            </a:fld>
            <a:endParaRPr lang="pt-B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51622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12497558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3BC05E5-01DF-4FD1-88AD-5F5EB17DBF22}" type="datetimeFigureOut">
              <a:rPr lang="pt-BR" smtClean="0"/>
              <a:t>11/05/2021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8DBD1F-B87C-46B2-A280-1B6300CFDD41}" type="slidenum">
              <a:rPr lang="pt-BR" smtClean="0"/>
              <a:t>‹nº›</a:t>
            </a:fld>
            <a:endParaRPr lang="pt-B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42729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3BC05E5-01DF-4FD1-88AD-5F5EB17DBF22}" type="datetimeFigureOut">
              <a:rPr lang="pt-BR" smtClean="0"/>
              <a:t>11/05/2021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8DBD1F-B87C-46B2-A280-1B6300CFDD41}" type="slidenum">
              <a:rPr lang="pt-BR" smtClean="0"/>
              <a:t>‹nº›</a:t>
            </a:fld>
            <a:endParaRPr lang="pt-BR"/>
          </a:p>
        </p:txBody>
      </p:sp>
    </p:spTree>
    <p:extLst>
      <p:ext uri="{BB962C8B-B14F-4D97-AF65-F5344CB8AC3E}">
        <p14:creationId xmlns:p14="http://schemas.microsoft.com/office/powerpoint/2010/main" val="24834339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3BC05E5-01DF-4FD1-88AD-5F5EB17DBF22}" type="datetimeFigureOut">
              <a:rPr lang="pt-BR" smtClean="0"/>
              <a:t>11/05/2021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68DBD1F-B87C-46B2-A280-1B6300CFDD41}" type="slidenum">
              <a:rPr lang="pt-BR" smtClean="0"/>
              <a:t>‹nº›</a:t>
            </a:fld>
            <a:endParaRPr lang="pt-B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66187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3BC05E5-01DF-4FD1-88AD-5F5EB17DBF22}" type="datetimeFigureOut">
              <a:rPr lang="pt-BR" smtClean="0"/>
              <a:t>11/05/2021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8DBD1F-B87C-46B2-A280-1B6300CFDD41}" type="slidenum">
              <a:rPr lang="pt-BR" smtClean="0"/>
              <a:t>‹nº›</a:t>
            </a:fld>
            <a:endParaRPr lang="pt-B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554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image" Target="../media/image11.jp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10" Type="http://schemas.openxmlformats.org/officeDocument/2006/relationships/slideLayout" Target="../slideLayouts/slideLayout142.xml"/><Relationship Id="rId19" Type="http://schemas.openxmlformats.org/officeDocument/2006/relationships/theme" Target="../theme/theme10.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theme" Target="../theme/theme11.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19" Type="http://schemas.openxmlformats.org/officeDocument/2006/relationships/image" Target="../media/image12.jpeg"/><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2.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image" Target="../media/image13.jpg"/><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3.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18" Type="http://schemas.openxmlformats.org/officeDocument/2006/relationships/slideLayout" Target="../slideLayouts/slideLayout20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slideLayout" Target="../slideLayouts/slideLayout206.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20" Type="http://schemas.openxmlformats.org/officeDocument/2006/relationships/image" Target="../media/image11.jpg"/><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slideLayout" Target="../slideLayouts/slideLayout204.xml"/><Relationship Id="rId10" Type="http://schemas.openxmlformats.org/officeDocument/2006/relationships/slideLayout" Target="../slideLayouts/slideLayout199.xml"/><Relationship Id="rId19" Type="http://schemas.openxmlformats.org/officeDocument/2006/relationships/theme" Target="../theme/theme14.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slideLayout" Target="../slideLayouts/slideLayout220.xml"/><Relationship Id="rId18" Type="http://schemas.openxmlformats.org/officeDocument/2006/relationships/theme" Target="../theme/theme15.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17" Type="http://schemas.openxmlformats.org/officeDocument/2006/relationships/slideLayout" Target="../slideLayouts/slideLayout224.xml"/><Relationship Id="rId2" Type="http://schemas.openxmlformats.org/officeDocument/2006/relationships/slideLayout" Target="../slideLayouts/slideLayout209.xml"/><Relationship Id="rId16" Type="http://schemas.openxmlformats.org/officeDocument/2006/relationships/slideLayout" Target="../slideLayouts/slideLayout223.xml"/><Relationship Id="rId20" Type="http://schemas.openxmlformats.org/officeDocument/2006/relationships/image" Target="../media/image16.png"/><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5" Type="http://schemas.openxmlformats.org/officeDocument/2006/relationships/slideLayout" Target="../slideLayouts/slideLayout222.xml"/><Relationship Id="rId10" Type="http://schemas.openxmlformats.org/officeDocument/2006/relationships/slideLayout" Target="../slideLayouts/slideLayout217.xml"/><Relationship Id="rId19" Type="http://schemas.openxmlformats.org/officeDocument/2006/relationships/image" Target="../media/image15.png"/><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slideLayout" Target="../slideLayouts/slideLayout22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slideLayout" Target="../slideLayouts/slideLayout237.xml"/><Relationship Id="rId18" Type="http://schemas.openxmlformats.org/officeDocument/2006/relationships/theme" Target="../theme/theme16.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17" Type="http://schemas.openxmlformats.org/officeDocument/2006/relationships/slideLayout" Target="../slideLayouts/slideLayout241.xml"/><Relationship Id="rId2" Type="http://schemas.openxmlformats.org/officeDocument/2006/relationships/slideLayout" Target="../slideLayouts/slideLayout226.xml"/><Relationship Id="rId16" Type="http://schemas.openxmlformats.org/officeDocument/2006/relationships/slideLayout" Target="../slideLayouts/slideLayout240.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5" Type="http://schemas.openxmlformats.org/officeDocument/2006/relationships/slideLayout" Target="../slideLayouts/slideLayout239.xml"/><Relationship Id="rId10" Type="http://schemas.openxmlformats.org/officeDocument/2006/relationships/slideLayout" Target="../slideLayouts/slideLayout234.xml"/><Relationship Id="rId19" Type="http://schemas.openxmlformats.org/officeDocument/2006/relationships/image" Target="../media/image12.jpeg"/><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slideLayout" Target="../slideLayouts/slideLayout23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9.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theme" Target="../theme/theme17.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image" Target="../media/image1.pn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theme" Target="../theme/theme6.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theme" Target="../theme/theme7.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19" Type="http://schemas.openxmlformats.org/officeDocument/2006/relationships/image" Target="../media/image6.png"/><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8.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9.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68DBD1F-B87C-46B2-A280-1B6300CFDD41}" type="slidenum">
              <a:rPr lang="pt-BR" smtClean="0"/>
              <a:t>‹nº›</a:t>
            </a:fld>
            <a:endParaRPr lang="pt-BR"/>
          </a:p>
        </p:txBody>
      </p:sp>
    </p:spTree>
    <p:extLst>
      <p:ext uri="{BB962C8B-B14F-4D97-AF65-F5344CB8AC3E}">
        <p14:creationId xmlns:p14="http://schemas.microsoft.com/office/powerpoint/2010/main" val="24758872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pt-B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968DBD1F-B87C-46B2-A280-1B6300CFDD41}" type="slidenum">
              <a:rPr lang="pt-BR" smtClean="0"/>
              <a:t>‹nº›</a:t>
            </a:fld>
            <a:endParaRPr lang="pt-BR"/>
          </a:p>
        </p:txBody>
      </p:sp>
    </p:spTree>
    <p:extLst>
      <p:ext uri="{BB962C8B-B14F-4D97-AF65-F5344CB8AC3E}">
        <p14:creationId xmlns:p14="http://schemas.microsoft.com/office/powerpoint/2010/main" val="1550682288"/>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pt-BR"/>
              <a:t>Clique para editar o título Mestre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pt-B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68DBD1F-B87C-46B2-A280-1B6300CFDD41}" type="slidenum">
              <a:rPr lang="pt-BR" smtClean="0"/>
              <a:t>‹nº›</a:t>
            </a:fld>
            <a:endParaRPr lang="pt-BR"/>
          </a:p>
        </p:txBody>
      </p:sp>
    </p:spTree>
    <p:extLst>
      <p:ext uri="{BB962C8B-B14F-4D97-AF65-F5344CB8AC3E}">
        <p14:creationId xmlns:p14="http://schemas.microsoft.com/office/powerpoint/2010/main" val="1223913617"/>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968DBD1F-B87C-46B2-A280-1B6300CFDD41}" type="slidenum">
              <a:rPr lang="pt-BR" smtClean="0"/>
              <a:t>‹nº›</a:t>
            </a:fld>
            <a:endParaRPr lang="pt-BR"/>
          </a:p>
        </p:txBody>
      </p:sp>
    </p:spTree>
    <p:extLst>
      <p:ext uri="{BB962C8B-B14F-4D97-AF65-F5344CB8AC3E}">
        <p14:creationId xmlns:p14="http://schemas.microsoft.com/office/powerpoint/2010/main" val="2938008121"/>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68DBD1F-B87C-46B2-A280-1B6300CFDD41}" type="slidenum">
              <a:rPr lang="pt-BR" smtClean="0"/>
              <a:t>‹nº›</a:t>
            </a:fld>
            <a:endParaRPr lang="pt-B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684815"/>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pt-B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968DBD1F-B87C-46B2-A280-1B6300CFDD41}" type="slidenum">
              <a:rPr lang="pt-BR" smtClean="0"/>
              <a:t>‹nº›</a:t>
            </a:fld>
            <a:endParaRPr lang="pt-BR"/>
          </a:p>
        </p:txBody>
      </p:sp>
    </p:spTree>
    <p:extLst>
      <p:ext uri="{BB962C8B-B14F-4D97-AF65-F5344CB8AC3E}">
        <p14:creationId xmlns:p14="http://schemas.microsoft.com/office/powerpoint/2010/main" val="862363075"/>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5" r:id="rId16"/>
    <p:sldLayoutId id="2147484096" r:id="rId17"/>
    <p:sldLayoutId id="2147484097" r:id="rId18"/>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B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8DBD1F-B87C-46B2-A280-1B6300CFDD41}" type="slidenum">
              <a:rPr lang="pt-BR" smtClean="0"/>
              <a:t>‹nº›</a:t>
            </a:fld>
            <a:endParaRPr lang="pt-BR"/>
          </a:p>
        </p:txBody>
      </p:sp>
    </p:spTree>
    <p:extLst>
      <p:ext uri="{BB962C8B-B14F-4D97-AF65-F5344CB8AC3E}">
        <p14:creationId xmlns:p14="http://schemas.microsoft.com/office/powerpoint/2010/main" val="831046831"/>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pt-BR"/>
              <a:t>Clique para editar o título Mestre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pt-B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68DBD1F-B87C-46B2-A280-1B6300CFDD41}" type="slidenum">
              <a:rPr lang="pt-BR" smtClean="0"/>
              <a:t>‹nº›</a:t>
            </a:fld>
            <a:endParaRPr lang="pt-BR"/>
          </a:p>
        </p:txBody>
      </p:sp>
    </p:spTree>
    <p:extLst>
      <p:ext uri="{BB962C8B-B14F-4D97-AF65-F5344CB8AC3E}">
        <p14:creationId xmlns:p14="http://schemas.microsoft.com/office/powerpoint/2010/main" val="2234835140"/>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pt-B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68DBD1F-B87C-46B2-A280-1B6300CFDD41}" type="slidenum">
              <a:rPr lang="pt-BR" smtClean="0"/>
              <a:t>‹nº›</a:t>
            </a:fld>
            <a:endParaRPr lang="pt-BR"/>
          </a:p>
        </p:txBody>
      </p:sp>
    </p:spTree>
    <p:extLst>
      <p:ext uri="{BB962C8B-B14F-4D97-AF65-F5344CB8AC3E}">
        <p14:creationId xmlns:p14="http://schemas.microsoft.com/office/powerpoint/2010/main" val="183508657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68DBD1F-B87C-46B2-A280-1B6300CFDD41}" type="slidenum">
              <a:rPr lang="pt-BR" smtClean="0"/>
              <a:t>‹nº›</a:t>
            </a:fld>
            <a:endParaRPr lang="pt-BR"/>
          </a:p>
        </p:txBody>
      </p:sp>
    </p:spTree>
    <p:extLst>
      <p:ext uri="{BB962C8B-B14F-4D97-AF65-F5344CB8AC3E}">
        <p14:creationId xmlns:p14="http://schemas.microsoft.com/office/powerpoint/2010/main" val="239998186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pt-B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68DBD1F-B87C-46B2-A280-1B6300CFDD41}" type="slidenum">
              <a:rPr lang="pt-BR" smtClean="0"/>
              <a:t>‹nº›</a:t>
            </a:fld>
            <a:endParaRPr lang="pt-B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230860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68DBD1F-B87C-46B2-A280-1B6300CFDD41}" type="slidenum">
              <a:rPr lang="pt-BR" smtClean="0"/>
              <a:t>‹nº›</a:t>
            </a:fld>
            <a:endParaRPr lang="pt-BR"/>
          </a:p>
        </p:txBody>
      </p:sp>
    </p:spTree>
    <p:extLst>
      <p:ext uri="{BB962C8B-B14F-4D97-AF65-F5344CB8AC3E}">
        <p14:creationId xmlns:p14="http://schemas.microsoft.com/office/powerpoint/2010/main" val="3911916098"/>
      </p:ext>
    </p:extLst>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68DBD1F-B87C-46B2-A280-1B6300CFDD41}" type="slidenum">
              <a:rPr lang="pt-BR" smtClean="0"/>
              <a:t>‹nº›</a:t>
            </a:fld>
            <a:endParaRPr lang="pt-BR"/>
          </a:p>
        </p:txBody>
      </p:sp>
    </p:spTree>
    <p:extLst>
      <p:ext uri="{BB962C8B-B14F-4D97-AF65-F5344CB8AC3E}">
        <p14:creationId xmlns:p14="http://schemas.microsoft.com/office/powerpoint/2010/main" val="152580315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pt-B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68DBD1F-B87C-46B2-A280-1B6300CFDD41}" type="slidenum">
              <a:rPr lang="pt-BR" smtClean="0"/>
              <a:t>‹nº›</a:t>
            </a:fld>
            <a:endParaRPr lang="pt-BR"/>
          </a:p>
        </p:txBody>
      </p:sp>
    </p:spTree>
    <p:extLst>
      <p:ext uri="{BB962C8B-B14F-4D97-AF65-F5344CB8AC3E}">
        <p14:creationId xmlns:p14="http://schemas.microsoft.com/office/powerpoint/2010/main" val="911040298"/>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B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8DBD1F-B87C-46B2-A280-1B6300CFDD41}" type="slidenum">
              <a:rPr lang="pt-BR" smtClean="0"/>
              <a:t>‹nº›</a:t>
            </a:fld>
            <a:endParaRPr lang="pt-BR"/>
          </a:p>
        </p:txBody>
      </p:sp>
    </p:spTree>
    <p:extLst>
      <p:ext uri="{BB962C8B-B14F-4D97-AF65-F5344CB8AC3E}">
        <p14:creationId xmlns:p14="http://schemas.microsoft.com/office/powerpoint/2010/main" val="1719007915"/>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pt-B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68DBD1F-B87C-46B2-A280-1B6300CFDD41}" type="slidenum">
              <a:rPr lang="pt-BR" smtClean="0"/>
              <a:t>‹nº›</a:t>
            </a:fld>
            <a:endParaRPr lang="pt-BR"/>
          </a:p>
        </p:txBody>
      </p:sp>
    </p:spTree>
    <p:extLst>
      <p:ext uri="{BB962C8B-B14F-4D97-AF65-F5344CB8AC3E}">
        <p14:creationId xmlns:p14="http://schemas.microsoft.com/office/powerpoint/2010/main" val="148555802"/>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3BC05E5-01DF-4FD1-88AD-5F5EB17DBF22}" type="datetimeFigureOut">
              <a:rPr lang="pt-BR" smtClean="0"/>
              <a:t>11/05/2021</a:t>
            </a:fld>
            <a:endParaRPr lang="pt-B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pt-B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68DBD1F-B87C-46B2-A280-1B6300CFDD41}" type="slidenum">
              <a:rPr lang="pt-BR" smtClean="0"/>
              <a:t>‹nº›</a:t>
            </a:fld>
            <a:endParaRPr lang="pt-B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8405181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0.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5.xml"/><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09.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26.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95.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43.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69.xml"/></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12.xml"/></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52.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s://formacao.cancaonova.com/espiritualidade/devocao/ladainha-de-nossa-senhora-das-dore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69.xml"/><Relationship Id="rId5" Type="http://schemas.openxmlformats.org/officeDocument/2006/relationships/image" Target="../media/image60.jpeg"/><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23.xml"/></Relationships>
</file>

<file path=ppt/slides/_rels/slide3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80.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34.xml"/><Relationship Id="rId4" Type="http://schemas.openxmlformats.org/officeDocument/2006/relationships/image" Target="../media/image66.jpeg"/></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8.xml"/><Relationship Id="rId5" Type="http://schemas.openxmlformats.org/officeDocument/2006/relationships/image" Target="../media/image70.jpeg"/><Relationship Id="rId4" Type="http://schemas.openxmlformats.org/officeDocument/2006/relationships/image" Target="../media/image69.jpeg"/></Relationships>
</file>

<file path=ppt/slides/_rels/slide3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8.xml"/><Relationship Id="rId5" Type="http://schemas.openxmlformats.org/officeDocument/2006/relationships/image" Target="../media/image74.jpeg"/><Relationship Id="rId4" Type="http://schemas.openxmlformats.org/officeDocument/2006/relationships/image" Target="../media/image73.jpeg"/></Relationships>
</file>

<file path=ppt/slides/_rels/slide3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23.xml"/><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4.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07.xml"/></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5.xml"/></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3.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F3041081-6096-4A36-B54A-1ADA3091E86E}"/>
              </a:ext>
            </a:extLst>
          </p:cNvPr>
          <p:cNvPicPr>
            <a:picLocks noChangeAspect="1"/>
          </p:cNvPicPr>
          <p:nvPr/>
        </p:nvPicPr>
        <p:blipFill>
          <a:blip r:embed="rId2"/>
          <a:stretch>
            <a:fillRect/>
          </a:stretch>
        </p:blipFill>
        <p:spPr>
          <a:xfrm>
            <a:off x="0" y="28852"/>
            <a:ext cx="6800295" cy="6800295"/>
          </a:xfrm>
          <a:prstGeom prst="rect">
            <a:avLst/>
          </a:prstGeom>
        </p:spPr>
      </p:pic>
      <p:sp>
        <p:nvSpPr>
          <p:cNvPr id="2" name="Título 1">
            <a:extLst>
              <a:ext uri="{FF2B5EF4-FFF2-40B4-BE49-F238E27FC236}">
                <a16:creationId xmlns:a16="http://schemas.microsoft.com/office/drawing/2014/main" id="{88D6ACE1-7CB7-4980-A9E6-C668BDBBE471}"/>
              </a:ext>
            </a:extLst>
          </p:cNvPr>
          <p:cNvSpPr>
            <a:spLocks noGrp="1"/>
          </p:cNvSpPr>
          <p:nvPr>
            <p:ph type="ctrTitle"/>
          </p:nvPr>
        </p:nvSpPr>
        <p:spPr>
          <a:xfrm>
            <a:off x="6664961" y="1016000"/>
            <a:ext cx="5527040" cy="1665056"/>
          </a:xfrm>
        </p:spPr>
        <p:txBody>
          <a:bodyPr>
            <a:noAutofit/>
          </a:bodyPr>
          <a:lstStyle/>
          <a:p>
            <a:r>
              <a:rPr lang="pt-BR" sz="4000" dirty="0"/>
              <a:t>A FACE MATERNA E CONSOLADORA DE MARIA, A MÃE DO REDENTOR</a:t>
            </a:r>
          </a:p>
        </p:txBody>
      </p:sp>
      <p:sp>
        <p:nvSpPr>
          <p:cNvPr id="3" name="Subtítulo 2">
            <a:extLst>
              <a:ext uri="{FF2B5EF4-FFF2-40B4-BE49-F238E27FC236}">
                <a16:creationId xmlns:a16="http://schemas.microsoft.com/office/drawing/2014/main" id="{803C9E4F-33AD-4BF9-8693-D94594B6E9CF}"/>
              </a:ext>
            </a:extLst>
          </p:cNvPr>
          <p:cNvSpPr>
            <a:spLocks noGrp="1"/>
          </p:cNvSpPr>
          <p:nvPr>
            <p:ph type="subTitle" idx="1"/>
          </p:nvPr>
        </p:nvSpPr>
        <p:spPr>
          <a:xfrm>
            <a:off x="6933460" y="5533404"/>
            <a:ext cx="5299969" cy="1096899"/>
          </a:xfrm>
        </p:spPr>
        <p:txBody>
          <a:bodyPr>
            <a:normAutofit lnSpcReduction="10000"/>
          </a:bodyPr>
          <a:lstStyle/>
          <a:p>
            <a:r>
              <a:rPr lang="pt-BR" dirty="0"/>
              <a:t>REGIÃO PASTORAL DE ANDRADINA</a:t>
            </a:r>
          </a:p>
          <a:p>
            <a:r>
              <a:rPr lang="pt-BR" dirty="0"/>
              <a:t>DIOCESE DE ARAÇATUBA</a:t>
            </a:r>
          </a:p>
          <a:p>
            <a:r>
              <a:rPr lang="pt-BR" dirty="0"/>
              <a:t>MAIO/2021</a:t>
            </a:r>
          </a:p>
        </p:txBody>
      </p:sp>
    </p:spTree>
    <p:extLst>
      <p:ext uri="{BB962C8B-B14F-4D97-AF65-F5344CB8AC3E}">
        <p14:creationId xmlns:p14="http://schemas.microsoft.com/office/powerpoint/2010/main" val="1641994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91A0B-F03A-436E-B674-485170F6C272}"/>
              </a:ext>
            </a:extLst>
          </p:cNvPr>
          <p:cNvSpPr>
            <a:spLocks noGrp="1"/>
          </p:cNvSpPr>
          <p:nvPr>
            <p:ph type="title"/>
          </p:nvPr>
        </p:nvSpPr>
        <p:spPr>
          <a:xfrm>
            <a:off x="4975667" y="609600"/>
            <a:ext cx="4993955" cy="784194"/>
          </a:xfrm>
        </p:spPr>
        <p:txBody>
          <a:bodyPr>
            <a:normAutofit fontScale="90000"/>
          </a:bodyPr>
          <a:lstStyle/>
          <a:p>
            <a:r>
              <a:rPr lang="pt-BR" b="1" u="sng" dirty="0"/>
              <a:t>Maria, a mulher-mãe</a:t>
            </a:r>
          </a:p>
        </p:txBody>
      </p:sp>
      <p:sp>
        <p:nvSpPr>
          <p:cNvPr id="3" name="Espaço Reservado para Conteúdo 2">
            <a:extLst>
              <a:ext uri="{FF2B5EF4-FFF2-40B4-BE49-F238E27FC236}">
                <a16:creationId xmlns:a16="http://schemas.microsoft.com/office/drawing/2014/main" id="{771A93AD-A16A-41C8-814E-C5EA016E5A1F}"/>
              </a:ext>
            </a:extLst>
          </p:cNvPr>
          <p:cNvSpPr>
            <a:spLocks noGrp="1"/>
          </p:cNvSpPr>
          <p:nvPr>
            <p:ph idx="1"/>
          </p:nvPr>
        </p:nvSpPr>
        <p:spPr>
          <a:xfrm>
            <a:off x="677334" y="1757779"/>
            <a:ext cx="10668328" cy="4490621"/>
          </a:xfrm>
        </p:spPr>
        <p:txBody>
          <a:bodyPr>
            <a:normAutofit/>
          </a:bodyPr>
          <a:lstStyle/>
          <a:p>
            <a:pPr algn="just"/>
            <a:r>
              <a:rPr lang="pt-BR" b="0" i="0" dirty="0">
                <a:solidFill>
                  <a:schemeClr val="tx1"/>
                </a:solidFill>
                <a:effectLst/>
                <a:latin typeface="Noto Serif"/>
              </a:rPr>
              <a:t>São João Paulo II, na sua homilia em Nazaré, a 25 de Março de 2000, chamou à Virgem Maria a “mais autêntica das filhas de Abraão” já que, pela sua fé, se tornou a Mãe do Messias e a Mãe de todos os crentes (cf. Homilia publicada no </a:t>
            </a:r>
            <a:r>
              <a:rPr lang="pt-BR" b="0" i="0" dirty="0" err="1">
                <a:solidFill>
                  <a:schemeClr val="tx1"/>
                </a:solidFill>
                <a:effectLst/>
                <a:latin typeface="Noto Serif"/>
              </a:rPr>
              <a:t>Obsservatore</a:t>
            </a:r>
            <a:r>
              <a:rPr lang="pt-BR" b="0" i="0" dirty="0">
                <a:solidFill>
                  <a:schemeClr val="tx1"/>
                </a:solidFill>
                <a:effectLst/>
                <a:latin typeface="Noto Serif"/>
              </a:rPr>
              <a:t> Romano, edição semanal em língua portuguesa).</a:t>
            </a:r>
          </a:p>
          <a:p>
            <a:pPr algn="just"/>
            <a:r>
              <a:rPr lang="pt-BR" b="0" i="0" dirty="0">
                <a:solidFill>
                  <a:schemeClr val="tx1"/>
                </a:solidFill>
                <a:effectLst/>
                <a:latin typeface="Noto Serif"/>
              </a:rPr>
              <a:t>Podemos encontrar imagens </a:t>
            </a:r>
            <a:r>
              <a:rPr lang="pt-BR" b="0" i="0" dirty="0" err="1">
                <a:solidFill>
                  <a:schemeClr val="tx1"/>
                </a:solidFill>
                <a:effectLst/>
                <a:latin typeface="Noto Serif"/>
              </a:rPr>
              <a:t>pre-anunciadas</a:t>
            </a:r>
            <a:r>
              <a:rPr lang="pt-BR" b="0" i="0" dirty="0">
                <a:solidFill>
                  <a:schemeClr val="tx1"/>
                </a:solidFill>
                <a:effectLst/>
                <a:latin typeface="Noto Serif"/>
              </a:rPr>
              <a:t> da Virgem Mãe no Gênesis e em Isaías, a Filha de Sião, o Jardim do Éden, a Amada do Cântico dos Cânticos e a Arca da Aliança. Rute pode ser um símbolo de Maria e da Igreja, porque aparece providencialmente colocada na árvore genealógica de Cristo. Também em Ester e Judite podemos ver um símbolo de Maria, já que são associadas ao Salvador no desenrolar do plano divino da Salvação.</a:t>
            </a:r>
          </a:p>
          <a:p>
            <a:pPr algn="just"/>
            <a:r>
              <a:rPr lang="pt-BR" b="0" i="0" dirty="0">
                <a:solidFill>
                  <a:schemeClr val="tx1"/>
                </a:solidFill>
                <a:effectLst/>
                <a:latin typeface="Noto Serif"/>
              </a:rPr>
              <a:t>A Virgem Maria pode ser vista, a par de Cristo, como a maior glória do povo judeu. Foi do seio deste povo da Aliança que Deus escolheu esta excepcional figura que viria a dar à luz o Salvador da Humanidade. Por isso, ninguém melhor do que a Santa Virgem para interceder, junto de Deus, pela contínua promoção das relações judeu-cristãs.</a:t>
            </a:r>
          </a:p>
        </p:txBody>
      </p:sp>
      <p:pic>
        <p:nvPicPr>
          <p:cNvPr id="8196" name="Picture 4">
            <a:extLst>
              <a:ext uri="{FF2B5EF4-FFF2-40B4-BE49-F238E27FC236}">
                <a16:creationId xmlns:a16="http://schemas.microsoft.com/office/drawing/2014/main" id="{56445D75-AF8E-4E44-BFBD-795DBC5F8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139" y="101600"/>
            <a:ext cx="454052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356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72EF48-9E21-456B-A122-CD435654D291}"/>
              </a:ext>
            </a:extLst>
          </p:cNvPr>
          <p:cNvSpPr>
            <a:spLocks noGrp="1"/>
          </p:cNvSpPr>
          <p:nvPr>
            <p:ph type="title"/>
          </p:nvPr>
        </p:nvSpPr>
        <p:spPr>
          <a:xfrm>
            <a:off x="677334" y="310720"/>
            <a:ext cx="11209866" cy="1331650"/>
          </a:xfrm>
        </p:spPr>
        <p:txBody>
          <a:bodyPr>
            <a:normAutofit/>
          </a:bodyPr>
          <a:lstStyle/>
          <a:p>
            <a:r>
              <a:rPr lang="pt-BR" b="1" u="sng" dirty="0"/>
              <a:t>Maria, prefigurada no Antigo Testamento</a:t>
            </a:r>
          </a:p>
        </p:txBody>
      </p:sp>
      <p:sp>
        <p:nvSpPr>
          <p:cNvPr id="3" name="Espaço Reservado para Conteúdo 2">
            <a:extLst>
              <a:ext uri="{FF2B5EF4-FFF2-40B4-BE49-F238E27FC236}">
                <a16:creationId xmlns:a16="http://schemas.microsoft.com/office/drawing/2014/main" id="{A08DB9D4-FC07-46FD-95BA-883C5E5B8111}"/>
              </a:ext>
            </a:extLst>
          </p:cNvPr>
          <p:cNvSpPr>
            <a:spLocks noGrp="1"/>
          </p:cNvSpPr>
          <p:nvPr>
            <p:ph idx="1"/>
          </p:nvPr>
        </p:nvSpPr>
        <p:spPr>
          <a:xfrm>
            <a:off x="908154" y="1313895"/>
            <a:ext cx="10606512" cy="5233386"/>
          </a:xfrm>
        </p:spPr>
        <p:txBody>
          <a:bodyPr>
            <a:normAutofit fontScale="92500" lnSpcReduction="10000"/>
          </a:bodyPr>
          <a:lstStyle/>
          <a:p>
            <a:pPr algn="just"/>
            <a:r>
              <a:rPr lang="pt-BR" b="1" i="0" u="sng" dirty="0">
                <a:solidFill>
                  <a:srgbClr val="6D6D6D"/>
                </a:solidFill>
                <a:effectLst/>
                <a:latin typeface="Noto Serif"/>
              </a:rPr>
              <a:t>1) Preparação moral</a:t>
            </a:r>
            <a:r>
              <a:rPr lang="pt-BR" b="0" i="0" dirty="0">
                <a:solidFill>
                  <a:srgbClr val="6D6D6D"/>
                </a:solidFill>
                <a:effectLst/>
                <a:latin typeface="Noto Serif"/>
              </a:rPr>
              <a:t>: como a humanidade estava corrompida pelo pecado, Deus escolhe uma linhagem de fé e santidade para que o seu filho possa nascer da raça humana.</a:t>
            </a:r>
          </a:p>
          <a:p>
            <a:pPr algn="just"/>
            <a:r>
              <a:rPr lang="pt-BR" b="1" i="0" u="sng" dirty="0">
                <a:solidFill>
                  <a:srgbClr val="6D6D6D"/>
                </a:solidFill>
                <a:effectLst/>
                <a:latin typeface="Noto Serif"/>
              </a:rPr>
              <a:t>2) Preparação tipológica (linguagem simbólica)</a:t>
            </a:r>
            <a:r>
              <a:rPr lang="pt-BR" b="0" i="0" dirty="0">
                <a:solidFill>
                  <a:srgbClr val="6D6D6D"/>
                </a:solidFill>
                <a:effectLst/>
                <a:latin typeface="Noto Serif"/>
              </a:rPr>
              <a:t>: constatamos que no Antigo Testamento, muitas mulheres foram favorecidas com nascimentos milagrosos (Sara, Judite…). Todas estas mulheres fazem parte dos ancestrais do Messias esperado. Maria aparece como símbolo da “Filha de Sião” (</a:t>
            </a:r>
            <a:r>
              <a:rPr lang="pt-BR" b="0" i="0" dirty="0" err="1">
                <a:solidFill>
                  <a:srgbClr val="6D6D6D"/>
                </a:solidFill>
                <a:effectLst/>
                <a:latin typeface="Noto Serif"/>
              </a:rPr>
              <a:t>Sof</a:t>
            </a:r>
            <a:r>
              <a:rPr lang="pt-BR" b="0" i="0" dirty="0">
                <a:solidFill>
                  <a:srgbClr val="6D6D6D"/>
                </a:solidFill>
                <a:effectLst/>
                <a:latin typeface="Noto Serif"/>
              </a:rPr>
              <a:t> 3, 14-17), o lugar da residência de Javé. Maria também é simbolizada com a nova Arca da Aliança (dentro da Arca era depositada a LEI), que vai trazer dentro de si a Lei definitiva (revelação) de Deus, seu próprio Filho, Jesus.</a:t>
            </a:r>
          </a:p>
          <a:p>
            <a:pPr marL="0" indent="0" algn="just">
              <a:spcBef>
                <a:spcPts val="0"/>
              </a:spcBef>
              <a:buNone/>
            </a:pPr>
            <a:r>
              <a:rPr lang="pt-BR" sz="1400" b="0" i="1" dirty="0">
                <a:solidFill>
                  <a:srgbClr val="6D6D6D"/>
                </a:solidFill>
                <a:effectLst/>
                <a:latin typeface="Noto Serif"/>
              </a:rPr>
              <a:t>”Rejubila-te, filha de </a:t>
            </a:r>
            <a:r>
              <a:rPr lang="pt-BR" sz="1400" b="0" i="1" dirty="0" err="1">
                <a:solidFill>
                  <a:srgbClr val="6D6D6D"/>
                </a:solidFill>
                <a:effectLst/>
                <a:latin typeface="Noto Serif"/>
              </a:rPr>
              <a:t>Sião,solta</a:t>
            </a:r>
            <a:r>
              <a:rPr lang="pt-BR" sz="1400" b="0" i="1" dirty="0">
                <a:solidFill>
                  <a:srgbClr val="6D6D6D"/>
                </a:solidFill>
                <a:effectLst/>
                <a:latin typeface="Noto Serif"/>
              </a:rPr>
              <a:t> gritos de alegria, Israel! </a:t>
            </a:r>
          </a:p>
          <a:p>
            <a:pPr marL="0" indent="0" algn="just">
              <a:spcBef>
                <a:spcPts val="0"/>
              </a:spcBef>
              <a:buNone/>
            </a:pPr>
            <a:r>
              <a:rPr lang="pt-BR" sz="1400" b="0" i="1" dirty="0">
                <a:solidFill>
                  <a:srgbClr val="6D6D6D"/>
                </a:solidFill>
                <a:effectLst/>
                <a:latin typeface="Noto Serif"/>
              </a:rPr>
              <a:t>Alegra-te e exulta de todo o coração, filha de Jerusalém! </a:t>
            </a:r>
          </a:p>
          <a:p>
            <a:pPr marL="0" indent="0" algn="just">
              <a:spcBef>
                <a:spcPts val="0"/>
              </a:spcBef>
              <a:buNone/>
            </a:pPr>
            <a:r>
              <a:rPr lang="pt-BR" sz="1400" b="0" i="1" dirty="0">
                <a:solidFill>
                  <a:srgbClr val="6D6D6D"/>
                </a:solidFill>
                <a:effectLst/>
                <a:latin typeface="Noto Serif"/>
              </a:rPr>
              <a:t>O Senhor revogou tua sentença, eliminou teu inimigo. </a:t>
            </a:r>
          </a:p>
          <a:p>
            <a:pPr marL="0" indent="0" algn="just">
              <a:spcBef>
                <a:spcPts val="0"/>
              </a:spcBef>
              <a:buNone/>
            </a:pPr>
            <a:r>
              <a:rPr lang="pt-BR" sz="1400" b="0" i="1" dirty="0">
                <a:solidFill>
                  <a:srgbClr val="6D6D6D"/>
                </a:solidFill>
                <a:effectLst/>
                <a:latin typeface="Noto Serif"/>
              </a:rPr>
              <a:t>O Senhor, o rei de Israel, está no meio de ti, não verás mais a desgraça. </a:t>
            </a:r>
          </a:p>
          <a:p>
            <a:pPr marL="0" indent="0" algn="just">
              <a:spcBef>
                <a:spcPts val="0"/>
              </a:spcBef>
              <a:buNone/>
            </a:pPr>
            <a:r>
              <a:rPr lang="pt-BR" sz="1400" b="0" i="1" dirty="0">
                <a:solidFill>
                  <a:srgbClr val="6D6D6D"/>
                </a:solidFill>
                <a:effectLst/>
                <a:latin typeface="Noto Serif"/>
              </a:rPr>
              <a:t>Naquele dia, será dito a Jerusalém: Não temas, Sião! </a:t>
            </a:r>
          </a:p>
          <a:p>
            <a:pPr marL="0" indent="0" algn="just">
              <a:spcBef>
                <a:spcPts val="0"/>
              </a:spcBef>
              <a:buNone/>
            </a:pPr>
            <a:r>
              <a:rPr lang="pt-BR" sz="1400" b="0" i="1" dirty="0">
                <a:solidFill>
                  <a:srgbClr val="6D6D6D"/>
                </a:solidFill>
                <a:effectLst/>
                <a:latin typeface="Noto Serif"/>
              </a:rPr>
              <a:t>Não desfaleçam as tuas mãos! </a:t>
            </a:r>
          </a:p>
          <a:p>
            <a:pPr marL="0" indent="0" algn="just">
              <a:spcBef>
                <a:spcPts val="0"/>
              </a:spcBef>
              <a:buNone/>
            </a:pPr>
            <a:r>
              <a:rPr lang="pt-BR" sz="1400" b="0" i="1" dirty="0">
                <a:solidFill>
                  <a:srgbClr val="6D6D6D"/>
                </a:solidFill>
                <a:effectLst/>
                <a:latin typeface="Noto Serif"/>
              </a:rPr>
              <a:t>O Senhor teu Deus está no meio de ti, como um herói que salva! </a:t>
            </a:r>
          </a:p>
          <a:p>
            <a:pPr marL="0" indent="0" algn="just">
              <a:spcBef>
                <a:spcPts val="0"/>
              </a:spcBef>
              <a:buNone/>
            </a:pPr>
            <a:r>
              <a:rPr lang="pt-BR" sz="1400" b="0" i="1" dirty="0">
                <a:solidFill>
                  <a:srgbClr val="6D6D6D"/>
                </a:solidFill>
                <a:effectLst/>
                <a:latin typeface="Noto Serif"/>
              </a:rPr>
              <a:t>Ele exulta de alegria por tua causa, ele te renova por seu amor, </a:t>
            </a:r>
          </a:p>
          <a:p>
            <a:pPr marL="0" indent="0" algn="just">
              <a:spcBef>
                <a:spcPts val="0"/>
              </a:spcBef>
              <a:buNone/>
            </a:pPr>
            <a:r>
              <a:rPr lang="pt-BR" sz="1400" b="0" i="1" dirty="0">
                <a:solidFill>
                  <a:srgbClr val="6D6D6D"/>
                </a:solidFill>
                <a:effectLst/>
                <a:latin typeface="Noto Serif"/>
              </a:rPr>
              <a:t>ele se regozija por causa de ti com gritos de alegria, como nos dias de festa.” (</a:t>
            </a:r>
            <a:r>
              <a:rPr lang="pt-BR" sz="1400" b="0" i="1" dirty="0" err="1">
                <a:solidFill>
                  <a:srgbClr val="6D6D6D"/>
                </a:solidFill>
                <a:effectLst/>
                <a:latin typeface="Noto Serif"/>
              </a:rPr>
              <a:t>Sof</a:t>
            </a:r>
            <a:r>
              <a:rPr lang="pt-BR" sz="1400" b="0" i="1" dirty="0">
                <a:solidFill>
                  <a:srgbClr val="6D6D6D"/>
                </a:solidFill>
                <a:effectLst/>
                <a:latin typeface="Noto Serif"/>
              </a:rPr>
              <a:t> 3, 14-18)</a:t>
            </a:r>
          </a:p>
          <a:p>
            <a:pPr algn="just"/>
            <a:endParaRPr lang="pt-BR" b="0" i="0" dirty="0">
              <a:solidFill>
                <a:srgbClr val="6D6D6D"/>
              </a:solidFill>
              <a:effectLst/>
              <a:latin typeface="Noto Serif"/>
            </a:endParaRPr>
          </a:p>
        </p:txBody>
      </p:sp>
      <p:pic>
        <p:nvPicPr>
          <p:cNvPr id="10242" name="Picture 2" descr="MARIA, A NOVA ARCA DA ALIANÇA – &quot;FIDES CATHOLICA&quot;">
            <a:extLst>
              <a:ext uri="{FF2B5EF4-FFF2-40B4-BE49-F238E27FC236}">
                <a16:creationId xmlns:a16="http://schemas.microsoft.com/office/drawing/2014/main" id="{53452D23-7C5C-46D9-8AF6-394C55391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822" y="4114800"/>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931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3F2E07E-4F8C-46B6-BD84-3C050832934A}"/>
              </a:ext>
            </a:extLst>
          </p:cNvPr>
          <p:cNvSpPr>
            <a:spLocks noGrp="1"/>
          </p:cNvSpPr>
          <p:nvPr>
            <p:ph idx="1"/>
          </p:nvPr>
        </p:nvSpPr>
        <p:spPr>
          <a:xfrm>
            <a:off x="3604334" y="532661"/>
            <a:ext cx="7936636" cy="5508702"/>
          </a:xfrm>
        </p:spPr>
        <p:txBody>
          <a:bodyPr>
            <a:normAutofit/>
          </a:bodyPr>
          <a:lstStyle/>
          <a:p>
            <a:pPr algn="just"/>
            <a:r>
              <a:rPr lang="pt-BR" sz="2000" b="1" i="0" u="sng" dirty="0">
                <a:solidFill>
                  <a:srgbClr val="6D6D6D"/>
                </a:solidFill>
                <a:effectLst/>
                <a:latin typeface="Noto Serif"/>
              </a:rPr>
              <a:t>3) Preparação profética</a:t>
            </a:r>
            <a:r>
              <a:rPr lang="pt-BR" sz="2000" b="0" i="0" dirty="0">
                <a:solidFill>
                  <a:srgbClr val="6D6D6D"/>
                </a:solidFill>
                <a:effectLst/>
                <a:latin typeface="Noto Serif"/>
              </a:rPr>
              <a:t>: Além do texto anterior, temos mais alguns que podem ser aplicados a Maria:</a:t>
            </a:r>
          </a:p>
          <a:p>
            <a:pPr algn="just"/>
            <a:r>
              <a:rPr lang="pt-BR" sz="2000" b="0" i="0" dirty="0">
                <a:solidFill>
                  <a:srgbClr val="6D6D6D"/>
                </a:solidFill>
                <a:effectLst/>
                <a:latin typeface="Noto Serif"/>
              </a:rPr>
              <a:t>a) </a:t>
            </a:r>
            <a:r>
              <a:rPr lang="pt-BR" sz="2000" b="0" i="0" dirty="0" err="1">
                <a:solidFill>
                  <a:srgbClr val="6D6D6D"/>
                </a:solidFill>
                <a:effectLst/>
                <a:latin typeface="Noto Serif"/>
              </a:rPr>
              <a:t>Ct</a:t>
            </a:r>
            <a:r>
              <a:rPr lang="pt-BR" sz="2000" b="0" i="0" dirty="0">
                <a:solidFill>
                  <a:srgbClr val="6D6D6D"/>
                </a:solidFill>
                <a:effectLst/>
                <a:latin typeface="Noto Serif"/>
              </a:rPr>
              <a:t> 4,7: Tu és toda formosa, amada minha. O texto pode fazer alusão à concepção imaculada de Maria;</a:t>
            </a:r>
          </a:p>
          <a:p>
            <a:pPr algn="just"/>
            <a:r>
              <a:rPr lang="pt-BR" sz="2000" b="0" i="0" dirty="0">
                <a:solidFill>
                  <a:srgbClr val="6D6D6D"/>
                </a:solidFill>
                <a:effectLst/>
                <a:latin typeface="Noto Serif"/>
              </a:rPr>
              <a:t>b) </a:t>
            </a:r>
            <a:r>
              <a:rPr lang="pt-BR" sz="2000" b="0" i="0" dirty="0" err="1">
                <a:solidFill>
                  <a:srgbClr val="6D6D6D"/>
                </a:solidFill>
                <a:effectLst/>
                <a:latin typeface="Noto Serif"/>
              </a:rPr>
              <a:t>Jer</a:t>
            </a:r>
            <a:r>
              <a:rPr lang="pt-BR" sz="2000" b="0" i="0" dirty="0">
                <a:solidFill>
                  <a:srgbClr val="6D6D6D"/>
                </a:solidFill>
                <a:effectLst/>
                <a:latin typeface="Noto Serif"/>
              </a:rPr>
              <a:t> 31,22: Até quando andarás errante, ó filha rebelde?</a:t>
            </a:r>
          </a:p>
          <a:p>
            <a:pPr algn="just"/>
            <a:r>
              <a:rPr lang="pt-BR" sz="2000" b="0" i="0" dirty="0">
                <a:solidFill>
                  <a:srgbClr val="6D6D6D"/>
                </a:solidFill>
                <a:effectLst/>
                <a:latin typeface="Noto Serif"/>
              </a:rPr>
              <a:t>c) </a:t>
            </a:r>
            <a:r>
              <a:rPr lang="pt-BR" sz="2000" b="0" i="0" dirty="0" err="1">
                <a:solidFill>
                  <a:srgbClr val="6D6D6D"/>
                </a:solidFill>
                <a:effectLst/>
                <a:latin typeface="Noto Serif"/>
              </a:rPr>
              <a:t>Gn</a:t>
            </a:r>
            <a:r>
              <a:rPr lang="pt-BR" sz="2000" b="0" i="0" dirty="0">
                <a:solidFill>
                  <a:srgbClr val="6D6D6D"/>
                </a:solidFill>
                <a:effectLst/>
                <a:latin typeface="Noto Serif"/>
              </a:rPr>
              <a:t> 3,15: Porei inimizade entre ti e a mulher.</a:t>
            </a:r>
          </a:p>
          <a:p>
            <a:pPr algn="just"/>
            <a:r>
              <a:rPr lang="pt-BR" sz="2000" b="0" i="0" dirty="0">
                <a:solidFill>
                  <a:srgbClr val="6D6D6D"/>
                </a:solidFill>
                <a:effectLst/>
                <a:latin typeface="Noto Serif"/>
              </a:rPr>
              <a:t>d) </a:t>
            </a:r>
            <a:r>
              <a:rPr lang="pt-BR" sz="2000" b="0" i="0" dirty="0" err="1">
                <a:solidFill>
                  <a:srgbClr val="6D6D6D"/>
                </a:solidFill>
                <a:effectLst/>
                <a:latin typeface="Noto Serif"/>
              </a:rPr>
              <a:t>Is</a:t>
            </a:r>
            <a:r>
              <a:rPr lang="pt-BR" sz="2000" b="0" i="0" dirty="0">
                <a:solidFill>
                  <a:srgbClr val="6D6D6D"/>
                </a:solidFill>
                <a:effectLst/>
                <a:latin typeface="Noto Serif"/>
              </a:rPr>
              <a:t> 7,14: Portanto o Senhor mesmo vos dará um sinal: </a:t>
            </a:r>
            <a:r>
              <a:rPr lang="pt-BR" sz="2000" b="1" i="1" dirty="0">
                <a:solidFill>
                  <a:srgbClr val="6D6D6D"/>
                </a:solidFill>
                <a:effectLst/>
                <a:latin typeface="Noto Serif"/>
              </a:rPr>
              <a:t>eis que uma virgem conceberá, e dará à luz um filho, e será o seu nome Emanuel.</a:t>
            </a:r>
          </a:p>
          <a:p>
            <a:pPr algn="just"/>
            <a:r>
              <a:rPr lang="pt-BR" sz="2000" b="0" i="0" dirty="0">
                <a:solidFill>
                  <a:srgbClr val="6D6D6D"/>
                </a:solidFill>
                <a:effectLst/>
                <a:latin typeface="Noto Serif"/>
              </a:rPr>
              <a:t>e) </a:t>
            </a:r>
            <a:r>
              <a:rPr lang="pt-BR" sz="2000" b="0" i="0" dirty="0" err="1">
                <a:solidFill>
                  <a:srgbClr val="6D6D6D"/>
                </a:solidFill>
                <a:effectLst/>
                <a:latin typeface="Noto Serif"/>
              </a:rPr>
              <a:t>Miq</a:t>
            </a:r>
            <a:r>
              <a:rPr lang="pt-BR" sz="2000" b="0" i="0" dirty="0">
                <a:solidFill>
                  <a:srgbClr val="6D6D6D"/>
                </a:solidFill>
                <a:effectLst/>
                <a:latin typeface="Noto Serif"/>
              </a:rPr>
              <a:t> 5, 1-4: Agora, ajunta-te em tropas, ó filha de tropas</a:t>
            </a:r>
          </a:p>
          <a:p>
            <a:pPr algn="just"/>
            <a:r>
              <a:rPr lang="pt-BR" sz="2000" b="0" i="0" dirty="0">
                <a:solidFill>
                  <a:srgbClr val="6D6D6D"/>
                </a:solidFill>
                <a:effectLst/>
                <a:latin typeface="Noto Serif"/>
              </a:rPr>
              <a:t>Mesmo não apontando diretamente uma referência mariana, o texto fala diretamente de um rei-pastor, saído da tribo de Davi. Seu nascimento se projeta para o futuro (os verbos estão no futuro).</a:t>
            </a:r>
          </a:p>
        </p:txBody>
      </p:sp>
      <p:pic>
        <p:nvPicPr>
          <p:cNvPr id="9218" name="Picture 2" descr="Maria, a Arca da Aliança">
            <a:extLst>
              <a:ext uri="{FF2B5EF4-FFF2-40B4-BE49-F238E27FC236}">
                <a16:creationId xmlns:a16="http://schemas.microsoft.com/office/drawing/2014/main" id="{D351E6F4-E3C7-40E2-A58C-9DA7C477A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75" y="2938509"/>
            <a:ext cx="2929059" cy="323017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Maria é a Arca da Nova Aliança | Diocese de Formosa - GO">
            <a:extLst>
              <a:ext uri="{FF2B5EF4-FFF2-40B4-BE49-F238E27FC236}">
                <a16:creationId xmlns:a16="http://schemas.microsoft.com/office/drawing/2014/main" id="{34315905-CFA6-4DB8-B525-FF0F076B1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196" y="532661"/>
            <a:ext cx="191452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243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505F1-AF24-4A71-A714-7351429F7C39}"/>
              </a:ext>
            </a:extLst>
          </p:cNvPr>
          <p:cNvSpPr>
            <a:spLocks noGrp="1"/>
          </p:cNvSpPr>
          <p:nvPr>
            <p:ph type="title"/>
          </p:nvPr>
        </p:nvSpPr>
        <p:spPr>
          <a:xfrm>
            <a:off x="190865" y="328564"/>
            <a:ext cx="9784080" cy="1508760"/>
          </a:xfrm>
        </p:spPr>
        <p:txBody>
          <a:bodyPr/>
          <a:lstStyle/>
          <a:p>
            <a:r>
              <a:rPr lang="pt-BR" b="1" u="sng" dirty="0"/>
              <a:t>Maria nos escritos </a:t>
            </a:r>
            <a:r>
              <a:rPr lang="pt-BR" b="1" u="sng" dirty="0" err="1"/>
              <a:t>lucanos</a:t>
            </a:r>
            <a:r>
              <a:rPr lang="pt-BR" b="1" u="sng" dirty="0"/>
              <a:t> (</a:t>
            </a:r>
            <a:r>
              <a:rPr lang="pt-BR" b="1" u="sng" dirty="0" err="1"/>
              <a:t>Lc</a:t>
            </a:r>
            <a:r>
              <a:rPr lang="pt-BR" b="1" u="sng" dirty="0"/>
              <a:t> e At)</a:t>
            </a:r>
          </a:p>
        </p:txBody>
      </p:sp>
      <p:sp>
        <p:nvSpPr>
          <p:cNvPr id="3" name="Espaço Reservado para Conteúdo 2">
            <a:extLst>
              <a:ext uri="{FF2B5EF4-FFF2-40B4-BE49-F238E27FC236}">
                <a16:creationId xmlns:a16="http://schemas.microsoft.com/office/drawing/2014/main" id="{0CBA96F9-C5CC-437B-84ED-56A90F7A544F}"/>
              </a:ext>
            </a:extLst>
          </p:cNvPr>
          <p:cNvSpPr>
            <a:spLocks noGrp="1"/>
          </p:cNvSpPr>
          <p:nvPr>
            <p:ph idx="1"/>
          </p:nvPr>
        </p:nvSpPr>
        <p:spPr>
          <a:xfrm>
            <a:off x="355107" y="2011680"/>
            <a:ext cx="10972800" cy="4389120"/>
          </a:xfrm>
        </p:spPr>
        <p:txBody>
          <a:bodyPr>
            <a:normAutofit fontScale="92500"/>
          </a:bodyPr>
          <a:lstStyle/>
          <a:p>
            <a:pPr algn="just"/>
            <a:r>
              <a:rPr lang="pt-BR" b="0" i="0" dirty="0">
                <a:effectLst/>
                <a:latin typeface="PT Serif"/>
              </a:rPr>
              <a:t>Segundo os estudiosos do tema, Lucas é o evangelista que mais fala de Maria. Num total de 152 versículos do NT sobre Maria, 90 são de Lucas (1 versículo aparece no livro dos Atos e 89 no terceiro evangelho).</a:t>
            </a:r>
          </a:p>
          <a:p>
            <a:pPr algn="just"/>
            <a:r>
              <a:rPr lang="pt-BR" b="0" i="0" dirty="0">
                <a:effectLst/>
                <a:latin typeface="PT Serif"/>
              </a:rPr>
              <a:t>Lucas nos apresenta muitas qualidades de Maria. Ela é o exemplo vivo do discípulo e seguidor de Jesus, que acolhe a Palavra de Deus com fé, guarda e medita em seu coração e põe em prática, produzindo muitos e bons frutos.</a:t>
            </a:r>
          </a:p>
          <a:p>
            <a:pPr algn="just"/>
            <a:r>
              <a:rPr lang="pt-BR" b="0" i="0" dirty="0">
                <a:effectLst/>
                <a:latin typeface="PT Serif"/>
              </a:rPr>
              <a:t>Maria é apresentada como a grande peregrina na fé. O “SIM” dado a Deus na sua juventude é renovado constantemente no decorrer de toda a sua vida.</a:t>
            </a:r>
          </a:p>
          <a:p>
            <a:pPr algn="just"/>
            <a:r>
              <a:rPr lang="pt-BR" b="0" i="0" dirty="0">
                <a:effectLst/>
                <a:latin typeface="PT Serif"/>
              </a:rPr>
              <a:t>Maria não nasce como uma santa pronta e acabada. Ela passa por crises e situações difíceis e desafiadoras contribuindo para o seu crescimento na fé.</a:t>
            </a:r>
          </a:p>
          <a:p>
            <a:pPr algn="just"/>
            <a:r>
              <a:rPr lang="pt-BR" b="0" i="0" dirty="0">
                <a:effectLst/>
                <a:latin typeface="PT Serif"/>
              </a:rPr>
              <a:t>Por outro lado, Maria nos lembra que Deus escolhe preferencialmente os pobres e os pequenos para iniciar seu Reino. Maria é uma pessoa de coração pobre todo aberto para Deus; tem um coração solidário e serviçal sempre disponível a ajudar os mais necessitados.</a:t>
            </a:r>
          </a:p>
        </p:txBody>
      </p:sp>
      <p:pic>
        <p:nvPicPr>
          <p:cNvPr id="18434" name="Picture 2" descr="figuras do presépio- Virgem Maria - natalnaespav">
            <a:extLst>
              <a:ext uri="{FF2B5EF4-FFF2-40B4-BE49-F238E27FC236}">
                <a16:creationId xmlns:a16="http://schemas.microsoft.com/office/drawing/2014/main" id="{407ADE5B-72AF-403B-A3E4-2CC976A70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6475" y="0"/>
            <a:ext cx="229552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710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1A1B74-9D35-49FF-A159-4E8DACDD383B}"/>
              </a:ext>
            </a:extLst>
          </p:cNvPr>
          <p:cNvSpPr>
            <a:spLocks noGrp="1"/>
          </p:cNvSpPr>
          <p:nvPr>
            <p:ph type="title"/>
          </p:nvPr>
        </p:nvSpPr>
        <p:spPr/>
        <p:txBody>
          <a:bodyPr/>
          <a:lstStyle/>
          <a:p>
            <a:r>
              <a:rPr lang="pt-BR" b="1" u="sng" dirty="0"/>
              <a:t>Maria no Evangelho de Marcos</a:t>
            </a:r>
          </a:p>
        </p:txBody>
      </p:sp>
      <p:sp>
        <p:nvSpPr>
          <p:cNvPr id="3" name="Espaço Reservado para Conteúdo 2">
            <a:extLst>
              <a:ext uri="{FF2B5EF4-FFF2-40B4-BE49-F238E27FC236}">
                <a16:creationId xmlns:a16="http://schemas.microsoft.com/office/drawing/2014/main" id="{71AEFF8F-7200-459D-9A6A-E3254306BC78}"/>
              </a:ext>
            </a:extLst>
          </p:cNvPr>
          <p:cNvSpPr>
            <a:spLocks noGrp="1"/>
          </p:cNvSpPr>
          <p:nvPr>
            <p:ph idx="1"/>
          </p:nvPr>
        </p:nvSpPr>
        <p:spPr>
          <a:xfrm>
            <a:off x="677334" y="1503680"/>
            <a:ext cx="11311466" cy="5190083"/>
          </a:xfrm>
        </p:spPr>
        <p:txBody>
          <a:bodyPr>
            <a:normAutofit fontScale="92500" lnSpcReduction="20000"/>
          </a:bodyPr>
          <a:lstStyle/>
          <a:p>
            <a:pPr algn="just"/>
            <a:r>
              <a:rPr lang="pt-BR" b="0" i="0" dirty="0">
                <a:solidFill>
                  <a:srgbClr val="6D6D6D"/>
                </a:solidFill>
                <a:effectLst/>
                <a:latin typeface="PT Serif"/>
              </a:rPr>
              <a:t>Maria aparece duas vezes durante todo o seu relato. As citações são poucas, mas muito significativas onde ela é apresentada como a discípula fiel que faz parte essencial da família de Jesus porque cumpre a vontade do Pai e a mulher que acolhe a todos como filhos e irmãos de Jesus.</a:t>
            </a:r>
          </a:p>
          <a:p>
            <a:pPr marL="0" algn="just">
              <a:lnSpc>
                <a:spcPct val="120000"/>
              </a:lnSpc>
              <a:spcBef>
                <a:spcPts val="0"/>
              </a:spcBef>
            </a:pPr>
            <a:r>
              <a:rPr lang="pt-BR" b="1" i="0" dirty="0">
                <a:solidFill>
                  <a:srgbClr val="6D6D6D"/>
                </a:solidFill>
                <a:effectLst/>
                <a:latin typeface="PT Serif"/>
              </a:rPr>
              <a:t>1)) Mc 3, 20-21. 31-35: A FAMÍLIA DE JESUS.</a:t>
            </a:r>
            <a:r>
              <a:rPr lang="pt-BR" b="1" dirty="0">
                <a:solidFill>
                  <a:srgbClr val="6D6D6D"/>
                </a:solidFill>
                <a:latin typeface="PT Serif"/>
              </a:rPr>
              <a:t> </a:t>
            </a:r>
            <a:r>
              <a:rPr lang="pt-BR" b="0" i="0" dirty="0">
                <a:solidFill>
                  <a:srgbClr val="6D6D6D"/>
                </a:solidFill>
                <a:effectLst/>
                <a:latin typeface="PT Serif"/>
              </a:rPr>
              <a:t>Marcos mostra aqui o caminho progressivo de Maria na fé. O evangelista revela o traço tão humano de Maria de Nazaré que se preocupa pelo Filho, o que denota uma preocupação normal.</a:t>
            </a:r>
          </a:p>
          <a:p>
            <a:pPr marL="0" algn="just">
              <a:lnSpc>
                <a:spcPct val="120000"/>
              </a:lnSpc>
              <a:spcBef>
                <a:spcPts val="0"/>
              </a:spcBef>
            </a:pPr>
            <a:r>
              <a:rPr lang="pt-BR" b="0" i="0" dirty="0">
                <a:solidFill>
                  <a:srgbClr val="6D6D6D"/>
                </a:solidFill>
                <a:effectLst/>
                <a:latin typeface="PT Serif"/>
              </a:rPr>
              <a:t>Num olhar mais profundo, Marcos quer mostrar que o seguimento de Jesus (para fazer parte de sua família) ultrapassa os laços de parentesco.</a:t>
            </a:r>
            <a:endParaRPr lang="pt-BR" dirty="0"/>
          </a:p>
          <a:p>
            <a:pPr marL="0" algn="just">
              <a:lnSpc>
                <a:spcPct val="120000"/>
              </a:lnSpc>
              <a:spcBef>
                <a:spcPts val="0"/>
              </a:spcBef>
            </a:pPr>
            <a:r>
              <a:rPr lang="pt-BR" b="0" i="0" dirty="0">
                <a:solidFill>
                  <a:srgbClr val="6D6D6D"/>
                </a:solidFill>
                <a:effectLst/>
                <a:latin typeface="PT Serif"/>
              </a:rPr>
              <a:t>Jesus inaugura uma NOVA FAMÍLIA constituída não mais do sangue e dos laços de parentesco (valor absoluto nas sociedades antigas) e sim daqueles que se juntam ao redor de Jesus para fazer a vontade do Pai.</a:t>
            </a:r>
            <a:endParaRPr lang="pt-BR" dirty="0"/>
          </a:p>
          <a:p>
            <a:pPr marL="0" algn="just">
              <a:lnSpc>
                <a:spcPct val="120000"/>
              </a:lnSpc>
              <a:spcBef>
                <a:spcPts val="0"/>
              </a:spcBef>
            </a:pPr>
            <a:r>
              <a:rPr lang="pt-BR" b="0" i="0" dirty="0">
                <a:solidFill>
                  <a:srgbClr val="6D6D6D"/>
                </a:solidFill>
                <a:effectLst/>
                <a:latin typeface="PT Serif"/>
              </a:rPr>
              <a:t>Marcos ensina que até Maria, a criatura mais estreitamente ligada a Jesus pelos laços de sangue (maternidade) teve que elevar a ordem mais alta dos seus valores.</a:t>
            </a:r>
          </a:p>
          <a:p>
            <a:pPr marL="0" algn="just">
              <a:lnSpc>
                <a:spcPct val="120000"/>
              </a:lnSpc>
              <a:spcBef>
                <a:spcPts val="0"/>
              </a:spcBef>
            </a:pPr>
            <a:r>
              <a:rPr lang="pt-BR" b="0" i="0" dirty="0">
                <a:solidFill>
                  <a:srgbClr val="6D6D6D"/>
                </a:solidFill>
                <a:effectLst/>
                <a:latin typeface="PT Serif"/>
              </a:rPr>
              <a:t>Depois de ter levado Jesus no seu ventre, era preciso que Ela o gerasse no coração, cumprindo a vontade de Deus. Uma vontade que se torna manifesta naquilo que Jesus dizia e realizava.</a:t>
            </a:r>
            <a:br>
              <a:rPr lang="pt-BR" dirty="0"/>
            </a:br>
            <a:r>
              <a:rPr lang="pt-BR" b="1" i="1" dirty="0">
                <a:solidFill>
                  <a:srgbClr val="6D6D6D"/>
                </a:solidFill>
                <a:effectLst/>
                <a:latin typeface="PT Serif"/>
              </a:rPr>
              <a:t>Assim, a figura de Maria “mãe” se harmoniza e se completa com a figura de “discípula” e “primeira cristã”.</a:t>
            </a:r>
          </a:p>
          <a:p>
            <a:pPr marL="0" indent="0" algn="just">
              <a:lnSpc>
                <a:spcPct val="120000"/>
              </a:lnSpc>
              <a:spcBef>
                <a:spcPts val="0"/>
              </a:spcBef>
              <a:buNone/>
            </a:pPr>
            <a:endParaRPr lang="pt-BR" b="1" i="1" dirty="0"/>
          </a:p>
        </p:txBody>
      </p:sp>
      <p:pic>
        <p:nvPicPr>
          <p:cNvPr id="19458" name="Picture 2" descr="Nossa Sagrada Família - Loja de Artigos Religiosos Católicos">
            <a:extLst>
              <a:ext uri="{FF2B5EF4-FFF2-40B4-BE49-F238E27FC236}">
                <a16:creationId xmlns:a16="http://schemas.microsoft.com/office/drawing/2014/main" id="{06D85323-31A3-4032-9176-1217A7BAA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6887" y="-161925"/>
            <a:ext cx="2867025"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145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22E03F1-33C1-4CDF-A931-8B6ED2C44325}"/>
              </a:ext>
            </a:extLst>
          </p:cNvPr>
          <p:cNvSpPr>
            <a:spLocks noGrp="1"/>
          </p:cNvSpPr>
          <p:nvPr>
            <p:ph idx="1"/>
          </p:nvPr>
        </p:nvSpPr>
        <p:spPr>
          <a:xfrm>
            <a:off x="677334" y="213360"/>
            <a:ext cx="11147722" cy="6492240"/>
          </a:xfrm>
        </p:spPr>
        <p:txBody>
          <a:bodyPr>
            <a:normAutofit fontScale="85000" lnSpcReduction="20000"/>
          </a:bodyPr>
          <a:lstStyle/>
          <a:p>
            <a:pPr marL="0">
              <a:lnSpc>
                <a:spcPct val="120000"/>
              </a:lnSpc>
              <a:spcBef>
                <a:spcPts val="0"/>
              </a:spcBef>
            </a:pPr>
            <a:r>
              <a:rPr lang="pt-BR" b="1" i="0" dirty="0">
                <a:solidFill>
                  <a:srgbClr val="6D6D6D"/>
                </a:solidFill>
                <a:effectLst/>
                <a:latin typeface="PT Serif"/>
              </a:rPr>
              <a:t>2) Mc 6, 1-6: JESUS DE NAZARÉ ( O SANTO DE CASA NÃO FAZ MILAGRES)</a:t>
            </a:r>
          </a:p>
          <a:p>
            <a:pPr marL="0" algn="just">
              <a:lnSpc>
                <a:spcPct val="120000"/>
              </a:lnSpc>
              <a:spcBef>
                <a:spcPts val="0"/>
              </a:spcBef>
            </a:pPr>
            <a:r>
              <a:rPr lang="pt-BR" b="1" i="0" dirty="0">
                <a:solidFill>
                  <a:srgbClr val="6D6D6D"/>
                </a:solidFill>
                <a:effectLst/>
                <a:latin typeface="PT Serif"/>
              </a:rPr>
              <a:t>a) Mc 6, 3: O “Filho de Maria”</a:t>
            </a:r>
          </a:p>
          <a:p>
            <a:pPr marL="0" algn="just">
              <a:lnSpc>
                <a:spcPct val="120000"/>
              </a:lnSpc>
              <a:spcBef>
                <a:spcPts val="0"/>
              </a:spcBef>
            </a:pPr>
            <a:r>
              <a:rPr lang="pt-BR" b="0" i="0" dirty="0">
                <a:solidFill>
                  <a:srgbClr val="6D6D6D"/>
                </a:solidFill>
                <a:effectLst/>
                <a:latin typeface="PT Serif"/>
              </a:rPr>
              <a:t>No costume judeu, o nome da pessoa era conferido ou vinha relacionado por referência ao Pai. Sendo assim, surge a grande pergunta: por que Jesus não é chamado “filho de José”?. Para esta pergunta há quatro tipos de respostas:</a:t>
            </a:r>
          </a:p>
          <a:p>
            <a:pPr marL="530352" lvl="1" algn="just">
              <a:lnSpc>
                <a:spcPct val="120000"/>
              </a:lnSpc>
              <a:spcBef>
                <a:spcPts val="0"/>
              </a:spcBef>
            </a:pPr>
            <a:r>
              <a:rPr lang="pt-BR" b="0" i="0" dirty="0">
                <a:solidFill>
                  <a:srgbClr val="6D6D6D"/>
                </a:solidFill>
                <a:effectLst/>
                <a:latin typeface="PT Serif"/>
              </a:rPr>
              <a:t>– Marcos queria enfatizar os traços humanos de Jesus;</a:t>
            </a:r>
          </a:p>
          <a:p>
            <a:pPr marL="530352" lvl="1" algn="just">
              <a:lnSpc>
                <a:spcPct val="120000"/>
              </a:lnSpc>
              <a:spcBef>
                <a:spcPts val="0"/>
              </a:spcBef>
            </a:pPr>
            <a:r>
              <a:rPr lang="pt-BR" b="0" i="0" dirty="0">
                <a:solidFill>
                  <a:srgbClr val="6D6D6D"/>
                </a:solidFill>
                <a:effectLst/>
                <a:latin typeface="PT Serif"/>
              </a:rPr>
              <a:t>– É uma referência à concepção virginal de Jesus (obra do Espírito Santo);</a:t>
            </a:r>
          </a:p>
          <a:p>
            <a:pPr marL="530352" lvl="1" algn="just">
              <a:lnSpc>
                <a:spcPct val="120000"/>
              </a:lnSpc>
              <a:spcBef>
                <a:spcPts val="0"/>
              </a:spcBef>
            </a:pPr>
            <a:r>
              <a:rPr lang="pt-BR" b="0" i="0" dirty="0">
                <a:solidFill>
                  <a:srgbClr val="6D6D6D"/>
                </a:solidFill>
                <a:effectLst/>
                <a:latin typeface="PT Serif"/>
              </a:rPr>
              <a:t>– Foi um intento de difamação contra Jesus (desvalorizar a sua pessoa pela profissão humilde de José);</a:t>
            </a:r>
          </a:p>
          <a:p>
            <a:pPr marL="530352" lvl="1" algn="just">
              <a:lnSpc>
                <a:spcPct val="120000"/>
              </a:lnSpc>
              <a:spcBef>
                <a:spcPts val="0"/>
              </a:spcBef>
            </a:pPr>
            <a:r>
              <a:rPr lang="pt-BR" b="0" i="0" dirty="0">
                <a:solidFill>
                  <a:srgbClr val="6D6D6D"/>
                </a:solidFill>
                <a:effectLst/>
                <a:latin typeface="PT Serif"/>
              </a:rPr>
              <a:t>– José não é citado porque já havia morrido.</a:t>
            </a:r>
          </a:p>
          <a:p>
            <a:pPr marL="0" algn="just">
              <a:lnSpc>
                <a:spcPct val="120000"/>
              </a:lnSpc>
              <a:spcBef>
                <a:spcPts val="0"/>
              </a:spcBef>
            </a:pPr>
            <a:r>
              <a:rPr lang="pt-BR" b="1" i="0" dirty="0">
                <a:solidFill>
                  <a:srgbClr val="6D6D6D"/>
                </a:solidFill>
                <a:effectLst/>
                <a:latin typeface="PT Serif"/>
              </a:rPr>
              <a:t>b) “Os irmãos e as irmãs de Jesus” (v3):</a:t>
            </a:r>
          </a:p>
          <a:p>
            <a:pPr marL="0" algn="just">
              <a:lnSpc>
                <a:spcPct val="120000"/>
              </a:lnSpc>
              <a:spcBef>
                <a:spcPts val="0"/>
              </a:spcBef>
            </a:pPr>
            <a:r>
              <a:rPr lang="pt-BR" b="0" i="0" dirty="0">
                <a:solidFill>
                  <a:srgbClr val="6D6D6D"/>
                </a:solidFill>
                <a:effectLst/>
                <a:latin typeface="PT Serif"/>
              </a:rPr>
              <a:t>Versículo de caráter polêmico principalmente entre os “evangélicos” onde se afirma a existência de outros filhos de Maria.</a:t>
            </a:r>
          </a:p>
          <a:p>
            <a:pPr marL="0" algn="just">
              <a:lnSpc>
                <a:spcPct val="120000"/>
              </a:lnSpc>
              <a:spcBef>
                <a:spcPts val="0"/>
              </a:spcBef>
            </a:pPr>
            <a:r>
              <a:rPr lang="pt-BR" b="0" i="0" dirty="0">
                <a:solidFill>
                  <a:srgbClr val="6D6D6D"/>
                </a:solidFill>
                <a:effectLst/>
                <a:latin typeface="PT Serif"/>
              </a:rPr>
              <a:t>A verdade é que para os conceitos orientais tradicionais, não se define a família como pequeno núcleo “pai-mãe-filhos”, como conhecemos hoje, mas num amplo leque no qual se incluem tanto os parentes próximos como os distantes.</a:t>
            </a:r>
          </a:p>
          <a:p>
            <a:pPr marL="0" algn="just">
              <a:lnSpc>
                <a:spcPct val="120000"/>
              </a:lnSpc>
              <a:spcBef>
                <a:spcPts val="0"/>
              </a:spcBef>
            </a:pPr>
            <a:r>
              <a:rPr lang="pt-BR" b="0" i="0" dirty="0">
                <a:solidFill>
                  <a:srgbClr val="6D6D6D"/>
                </a:solidFill>
                <a:effectLst/>
                <a:latin typeface="PT Serif"/>
              </a:rPr>
              <a:t>No aramaico falado, usado por Jesus e seu povo, não havia uma diferenciação nos conceitos de parentesco (primo, tio, tia, irmão, sobrinho, </a:t>
            </a:r>
            <a:r>
              <a:rPr lang="pt-BR" b="0" i="0" dirty="0" err="1">
                <a:solidFill>
                  <a:srgbClr val="6D6D6D"/>
                </a:solidFill>
                <a:effectLst/>
                <a:latin typeface="PT Serif"/>
              </a:rPr>
              <a:t>etc</a:t>
            </a:r>
            <a:r>
              <a:rPr lang="pt-BR" b="0" i="0" dirty="0">
                <a:solidFill>
                  <a:srgbClr val="6D6D6D"/>
                </a:solidFill>
                <a:effectLst/>
                <a:latin typeface="PT Serif"/>
              </a:rPr>
              <a:t>…). A palavra que exprimia e englobava todo este parentesco era “irmãos”, que os gregos traduziram por “adelfos”. Assim, quando ouvimos falar que “tua mãe e teus irmãos estão lá fora…” significa que Maria e os parentes de Jesus queriam protegê-lo um pouco da multidão.</a:t>
            </a:r>
          </a:p>
          <a:p>
            <a:pPr marL="0" algn="just">
              <a:lnSpc>
                <a:spcPct val="120000"/>
              </a:lnSpc>
              <a:spcBef>
                <a:spcPts val="0"/>
              </a:spcBef>
            </a:pPr>
            <a:r>
              <a:rPr lang="pt-BR" b="0" i="0" dirty="0">
                <a:solidFill>
                  <a:srgbClr val="6D6D6D"/>
                </a:solidFill>
                <a:effectLst/>
                <a:latin typeface="PT Serif"/>
              </a:rPr>
              <a:t>Não podemos confundir: “irmãos” de Jesus significa “parentes próximos” dele. Tiago e </a:t>
            </a:r>
            <a:r>
              <a:rPr lang="pt-BR" b="0" i="0" dirty="0" err="1">
                <a:solidFill>
                  <a:srgbClr val="6D6D6D"/>
                </a:solidFill>
                <a:effectLst/>
                <a:latin typeface="PT Serif"/>
              </a:rPr>
              <a:t>Joset</a:t>
            </a:r>
            <a:r>
              <a:rPr lang="pt-BR" b="0" i="0" dirty="0">
                <a:solidFill>
                  <a:srgbClr val="6D6D6D"/>
                </a:solidFill>
                <a:effectLst/>
                <a:latin typeface="PT Serif"/>
              </a:rPr>
              <a:t>, chamados de “irmãos de Jesus” são </a:t>
            </a:r>
            <a:r>
              <a:rPr lang="pt-BR" b="0" i="0" dirty="0" err="1">
                <a:solidFill>
                  <a:srgbClr val="6D6D6D"/>
                </a:solidFill>
                <a:effectLst/>
                <a:latin typeface="PT Serif"/>
              </a:rPr>
              <a:t>considerandos</a:t>
            </a:r>
            <a:r>
              <a:rPr lang="pt-BR" b="0" i="0" dirty="0">
                <a:solidFill>
                  <a:srgbClr val="6D6D6D"/>
                </a:solidFill>
                <a:effectLst/>
                <a:latin typeface="PT Serif"/>
              </a:rPr>
              <a:t>, dentro desta lógica explicativa, de “parentes próximos” de Jesus e não “irmãos carnais” dele.</a:t>
            </a:r>
            <a:endParaRPr lang="pt-BR" dirty="0">
              <a:solidFill>
                <a:srgbClr val="6D6D6D"/>
              </a:solidFill>
              <a:latin typeface="PT Serif"/>
            </a:endParaRPr>
          </a:p>
        </p:txBody>
      </p:sp>
    </p:spTree>
    <p:extLst>
      <p:ext uri="{BB962C8B-B14F-4D97-AF65-F5344CB8AC3E}">
        <p14:creationId xmlns:p14="http://schemas.microsoft.com/office/powerpoint/2010/main" val="3123881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9E2CB2-1C7B-49B2-AE4B-792A4D09F9A8}"/>
              </a:ext>
            </a:extLst>
          </p:cNvPr>
          <p:cNvSpPr>
            <a:spLocks noGrp="1"/>
          </p:cNvSpPr>
          <p:nvPr>
            <p:ph type="title"/>
          </p:nvPr>
        </p:nvSpPr>
        <p:spPr>
          <a:xfrm>
            <a:off x="309881" y="240653"/>
            <a:ext cx="10396882" cy="1151965"/>
          </a:xfrm>
        </p:spPr>
        <p:txBody>
          <a:bodyPr/>
          <a:lstStyle/>
          <a:p>
            <a:r>
              <a:rPr lang="pt-BR" b="1" u="sng" dirty="0"/>
              <a:t>Maria nos textos de Mateus</a:t>
            </a:r>
          </a:p>
        </p:txBody>
      </p:sp>
      <p:sp>
        <p:nvSpPr>
          <p:cNvPr id="3" name="Espaço Reservado para Conteúdo 2">
            <a:extLst>
              <a:ext uri="{FF2B5EF4-FFF2-40B4-BE49-F238E27FC236}">
                <a16:creationId xmlns:a16="http://schemas.microsoft.com/office/drawing/2014/main" id="{BDC81BAD-5B45-4F00-8DD8-8630BE7F4F0B}"/>
              </a:ext>
            </a:extLst>
          </p:cNvPr>
          <p:cNvSpPr>
            <a:spLocks noGrp="1"/>
          </p:cNvSpPr>
          <p:nvPr>
            <p:ph idx="1"/>
          </p:nvPr>
        </p:nvSpPr>
        <p:spPr>
          <a:xfrm>
            <a:off x="406401" y="1562471"/>
            <a:ext cx="11099798" cy="4478892"/>
          </a:xfrm>
        </p:spPr>
        <p:txBody>
          <a:bodyPr>
            <a:normAutofit/>
          </a:bodyPr>
          <a:lstStyle/>
          <a:p>
            <a:pPr algn="just"/>
            <a:r>
              <a:rPr lang="pt-BR" b="0" i="0" dirty="0">
                <a:solidFill>
                  <a:srgbClr val="6D6D6D"/>
                </a:solidFill>
                <a:effectLst/>
                <a:latin typeface="PT Serif"/>
              </a:rPr>
              <a:t>A intenção de Mateus é a de mostrar que Jesus foi o Messias prometido no Antigo Testamento através do cumprimento das promessas feitas a Abraão e a Davi, passando por todos os profetas.</a:t>
            </a:r>
          </a:p>
          <a:p>
            <a:pPr algn="just"/>
            <a:r>
              <a:rPr lang="pt-BR" b="0" i="0" dirty="0">
                <a:solidFill>
                  <a:srgbClr val="6D6D6D"/>
                </a:solidFill>
                <a:effectLst/>
                <a:latin typeface="PT Serif"/>
              </a:rPr>
              <a:t>Maria é apresentada como a mãe virginal de Jesus que o concebe pela ação do Espírito Santo sem intervenção humana, mostrando a gratuidade da iniciativa divina.</a:t>
            </a:r>
          </a:p>
          <a:p>
            <a:pPr algn="just"/>
            <a:r>
              <a:rPr lang="pt-BR" b="0" i="0" dirty="0">
                <a:solidFill>
                  <a:srgbClr val="6D6D6D"/>
                </a:solidFill>
                <a:effectLst/>
                <a:latin typeface="PT Serif"/>
              </a:rPr>
              <a:t>O Evangelho de Mateus amplia bastante a imagem de Maria.</a:t>
            </a:r>
          </a:p>
          <a:p>
            <a:pPr algn="just"/>
            <a:r>
              <a:rPr lang="pt-BR" b="0" i="0" dirty="0">
                <a:solidFill>
                  <a:srgbClr val="6D6D6D"/>
                </a:solidFill>
                <a:effectLst/>
                <a:latin typeface="PT Serif"/>
              </a:rPr>
              <a:t>Ela aparece na narrativa da origem e da infância de Jesus (</a:t>
            </a:r>
            <a:r>
              <a:rPr lang="pt-BR" b="0" i="0" dirty="0" err="1">
                <a:solidFill>
                  <a:srgbClr val="6D6D6D"/>
                </a:solidFill>
                <a:effectLst/>
                <a:latin typeface="PT Serif"/>
              </a:rPr>
              <a:t>Mt</a:t>
            </a:r>
            <a:r>
              <a:rPr lang="pt-BR" b="0" i="0" dirty="0">
                <a:solidFill>
                  <a:srgbClr val="6D6D6D"/>
                </a:solidFill>
                <a:effectLst/>
                <a:latin typeface="PT Serif"/>
              </a:rPr>
              <a:t> 1-2) e em alguns textos referentes à vida pública de Jesus (</a:t>
            </a:r>
            <a:r>
              <a:rPr lang="pt-BR" b="0" i="0" dirty="0" err="1">
                <a:solidFill>
                  <a:srgbClr val="6D6D6D"/>
                </a:solidFill>
                <a:effectLst/>
                <a:latin typeface="PT Serif"/>
              </a:rPr>
              <a:t>Mt</a:t>
            </a:r>
            <a:r>
              <a:rPr lang="pt-BR" b="0" i="0" dirty="0">
                <a:solidFill>
                  <a:srgbClr val="6D6D6D"/>
                </a:solidFill>
                <a:effectLst/>
                <a:latin typeface="PT Serif"/>
              </a:rPr>
              <a:t> 12, 46-50 e </a:t>
            </a:r>
            <a:r>
              <a:rPr lang="pt-BR" b="0" i="0" dirty="0" err="1">
                <a:solidFill>
                  <a:srgbClr val="6D6D6D"/>
                </a:solidFill>
                <a:effectLst/>
                <a:latin typeface="PT Serif"/>
              </a:rPr>
              <a:t>Mt</a:t>
            </a:r>
            <a:r>
              <a:rPr lang="pt-BR" b="0" i="0" dirty="0">
                <a:solidFill>
                  <a:srgbClr val="6D6D6D"/>
                </a:solidFill>
                <a:effectLst/>
                <a:latin typeface="PT Serif"/>
              </a:rPr>
              <a:t> 13, 53-58).</a:t>
            </a:r>
          </a:p>
          <a:p>
            <a:endParaRPr lang="pt-BR" dirty="0"/>
          </a:p>
        </p:txBody>
      </p:sp>
      <p:pic>
        <p:nvPicPr>
          <p:cNvPr id="20482" name="Picture 2" descr="Mãe de Jesus: Nossa Senhora do Presépio">
            <a:extLst>
              <a:ext uri="{FF2B5EF4-FFF2-40B4-BE49-F238E27FC236}">
                <a16:creationId xmlns:a16="http://schemas.microsoft.com/office/drawing/2014/main" id="{128BDB66-D361-4E23-B5CA-EF9ED7063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9385" y="40349"/>
            <a:ext cx="29527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830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C3434AC-E475-4035-B2D8-6B74B0A1DE29}"/>
              </a:ext>
            </a:extLst>
          </p:cNvPr>
          <p:cNvSpPr>
            <a:spLocks noGrp="1"/>
          </p:cNvSpPr>
          <p:nvPr>
            <p:ph idx="1"/>
          </p:nvPr>
        </p:nvSpPr>
        <p:spPr>
          <a:xfrm>
            <a:off x="951654" y="245911"/>
            <a:ext cx="8596668" cy="6510489"/>
          </a:xfrm>
        </p:spPr>
        <p:txBody>
          <a:bodyPr>
            <a:normAutofit/>
          </a:bodyPr>
          <a:lstStyle/>
          <a:p>
            <a:pPr algn="just"/>
            <a:r>
              <a:rPr lang="pt-BR" b="1" i="0" dirty="0">
                <a:solidFill>
                  <a:srgbClr val="6D6D6D"/>
                </a:solidFill>
                <a:effectLst/>
                <a:latin typeface="PT Serif"/>
              </a:rPr>
              <a:t>I – </a:t>
            </a:r>
            <a:r>
              <a:rPr lang="pt-BR" b="1" i="0" dirty="0" err="1">
                <a:solidFill>
                  <a:srgbClr val="6D6D6D"/>
                </a:solidFill>
                <a:effectLst/>
                <a:latin typeface="PT Serif"/>
              </a:rPr>
              <a:t>Mt</a:t>
            </a:r>
            <a:r>
              <a:rPr lang="pt-BR" b="1" dirty="0">
                <a:solidFill>
                  <a:srgbClr val="6D6D6D"/>
                </a:solidFill>
                <a:latin typeface="PT Serif"/>
              </a:rPr>
              <a:t> 1, 1-25: </a:t>
            </a:r>
            <a:r>
              <a:rPr lang="pt-BR" b="1" i="0" dirty="0">
                <a:solidFill>
                  <a:srgbClr val="6D6D6D"/>
                </a:solidFill>
                <a:effectLst/>
                <a:latin typeface="PT Serif"/>
              </a:rPr>
              <a:t>GENEALOGIA DE JESUS: </a:t>
            </a:r>
            <a:r>
              <a:rPr lang="pt-BR" b="0" i="0" dirty="0">
                <a:solidFill>
                  <a:srgbClr val="6D6D6D"/>
                </a:solidFill>
                <a:effectLst/>
                <a:latin typeface="PT Serif"/>
              </a:rPr>
              <a:t>A mensagem do relato resume-se em: o nascimento de Jesus se deve à ação do Espírito Santo em Maria. Mostra que Jesus, o Messias esperado, é fruto da intervenção divina que gratuitamente irrompe a história da humanidade e oferece o seu filho para a salvação do seu povo.</a:t>
            </a:r>
          </a:p>
          <a:p>
            <a:pPr algn="just"/>
            <a:r>
              <a:rPr lang="pt-BR" b="0" i="0" dirty="0">
                <a:solidFill>
                  <a:srgbClr val="6D6D6D"/>
                </a:solidFill>
                <a:effectLst/>
                <a:latin typeface="PT Serif"/>
              </a:rPr>
              <a:t>José ao receber Maria em sua casa e assumir Jesus dando-lhe o nome (de Jesus), sela definitivamente o vínculo histórico da descendência messiânica. Por outro lado revela a concepção virginal de Jesus.</a:t>
            </a:r>
          </a:p>
          <a:p>
            <a:pPr algn="just"/>
            <a:r>
              <a:rPr lang="pt-BR" b="1" i="0" dirty="0" err="1">
                <a:solidFill>
                  <a:srgbClr val="6D6D6D"/>
                </a:solidFill>
                <a:effectLst/>
                <a:latin typeface="PT Serif"/>
              </a:rPr>
              <a:t>Mt</a:t>
            </a:r>
            <a:r>
              <a:rPr lang="pt-BR" b="1" i="0" dirty="0">
                <a:solidFill>
                  <a:srgbClr val="6D6D6D"/>
                </a:solidFill>
                <a:effectLst/>
                <a:latin typeface="PT Serif"/>
              </a:rPr>
              <a:t> 2, 10-23: ADORAÇÃO DOS MAGOS E FUGA PARA O EGITO: </a:t>
            </a:r>
            <a:r>
              <a:rPr lang="pt-BR" b="0" i="0" dirty="0">
                <a:solidFill>
                  <a:srgbClr val="6D6D6D"/>
                </a:solidFill>
                <a:effectLst/>
                <a:latin typeface="PT Serif"/>
              </a:rPr>
              <a:t>Nas cenas (adoração dos Magos e Fuga para o Egito) se repete várias vezes “o menino e sua mãe” (v.13, v.14, v.20) . Isso reforça a real maternidade de Maria não aludindo à “paternidade real” de José.</a:t>
            </a:r>
          </a:p>
          <a:p>
            <a:pPr algn="just"/>
            <a:r>
              <a:rPr lang="pt-BR" b="1" i="0" dirty="0">
                <a:solidFill>
                  <a:srgbClr val="6D6D6D"/>
                </a:solidFill>
                <a:effectLst/>
                <a:latin typeface="PT Serif"/>
              </a:rPr>
              <a:t>II – MARIA NA VIDA PÚBLICA DE JESUS: </a:t>
            </a:r>
            <a:r>
              <a:rPr lang="pt-BR" b="0" i="0" dirty="0">
                <a:solidFill>
                  <a:srgbClr val="6D6D6D"/>
                </a:solidFill>
                <a:effectLst/>
                <a:latin typeface="PT Serif"/>
              </a:rPr>
              <a:t>Apesar de usar a mesma fonte de Marcos quando fala de Maria e dos “irmãos de Jesus” e a cena da casa e da rejeição em Nazaré, Mateus interpreta num outro sentido.</a:t>
            </a:r>
          </a:p>
          <a:p>
            <a:pPr algn="just"/>
            <a:r>
              <a:rPr lang="pt-BR" b="1" i="0" dirty="0">
                <a:solidFill>
                  <a:srgbClr val="6D6D6D"/>
                </a:solidFill>
                <a:effectLst/>
                <a:latin typeface="PT Serif"/>
              </a:rPr>
              <a:t>1) </a:t>
            </a:r>
            <a:r>
              <a:rPr lang="pt-BR" b="1" i="0" dirty="0" err="1">
                <a:solidFill>
                  <a:srgbClr val="6D6D6D"/>
                </a:solidFill>
                <a:effectLst/>
                <a:latin typeface="PT Serif"/>
              </a:rPr>
              <a:t>Mt</a:t>
            </a:r>
            <a:r>
              <a:rPr lang="pt-BR" b="1" i="0" dirty="0">
                <a:solidFill>
                  <a:srgbClr val="6D6D6D"/>
                </a:solidFill>
                <a:effectLst/>
                <a:latin typeface="PT Serif"/>
              </a:rPr>
              <a:t> 12, 46-50: a família de Jesus e os seguidores</a:t>
            </a:r>
          </a:p>
          <a:p>
            <a:pPr algn="just"/>
            <a:r>
              <a:rPr lang="pt-BR" b="1" i="0" dirty="0">
                <a:solidFill>
                  <a:srgbClr val="6D6D6D"/>
                </a:solidFill>
                <a:effectLst/>
                <a:latin typeface="PT Serif"/>
              </a:rPr>
              <a:t>2) </a:t>
            </a:r>
            <a:r>
              <a:rPr lang="pt-BR" b="1" i="0" dirty="0" err="1">
                <a:solidFill>
                  <a:srgbClr val="6D6D6D"/>
                </a:solidFill>
                <a:effectLst/>
                <a:latin typeface="PT Serif"/>
              </a:rPr>
              <a:t>Mt</a:t>
            </a:r>
            <a:r>
              <a:rPr lang="pt-BR" b="1" i="0" dirty="0">
                <a:solidFill>
                  <a:srgbClr val="6D6D6D"/>
                </a:solidFill>
                <a:effectLst/>
                <a:latin typeface="PT Serif"/>
              </a:rPr>
              <a:t> 13, 53-58: O profeta rejeitado em sua pátria</a:t>
            </a:r>
            <a:endParaRPr lang="pt-BR" b="0" i="0" dirty="0">
              <a:solidFill>
                <a:srgbClr val="6D6D6D"/>
              </a:solidFill>
              <a:effectLst/>
              <a:latin typeface="PT Serif"/>
            </a:endParaRPr>
          </a:p>
          <a:p>
            <a:pPr algn="just"/>
            <a:endParaRPr lang="pt-BR" b="0" i="0" dirty="0">
              <a:solidFill>
                <a:srgbClr val="6D6D6D"/>
              </a:solidFill>
              <a:effectLst/>
              <a:latin typeface="PT Serif"/>
            </a:endParaRPr>
          </a:p>
          <a:p>
            <a:pPr algn="just"/>
            <a:endParaRPr lang="pt-BR" b="0" i="0" dirty="0">
              <a:solidFill>
                <a:srgbClr val="6D6D6D"/>
              </a:solidFill>
              <a:effectLst/>
              <a:latin typeface="PT Serif"/>
            </a:endParaRPr>
          </a:p>
          <a:p>
            <a:endParaRPr lang="pt-BR" dirty="0"/>
          </a:p>
        </p:txBody>
      </p:sp>
      <p:pic>
        <p:nvPicPr>
          <p:cNvPr id="21506" name="Picture 2" descr="Nossa Senhora . Menino Jesus | Mãe mary, Virgem maria, Maria mãe de jesus">
            <a:extLst>
              <a:ext uri="{FF2B5EF4-FFF2-40B4-BE49-F238E27FC236}">
                <a16:creationId xmlns:a16="http://schemas.microsoft.com/office/drawing/2014/main" id="{B7108305-1131-45C5-9B22-D9928315B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4060" y="1696720"/>
            <a:ext cx="2407960" cy="3034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73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D7EE35B-44FE-44EF-AA2C-53BF417D39F2}"/>
              </a:ext>
            </a:extLst>
          </p:cNvPr>
          <p:cNvSpPr>
            <a:spLocks noGrp="1"/>
          </p:cNvSpPr>
          <p:nvPr>
            <p:ph idx="1"/>
          </p:nvPr>
        </p:nvSpPr>
        <p:spPr>
          <a:xfrm>
            <a:off x="487680" y="1655444"/>
            <a:ext cx="11338560" cy="4816475"/>
          </a:xfrm>
        </p:spPr>
        <p:txBody>
          <a:bodyPr>
            <a:normAutofit/>
          </a:bodyPr>
          <a:lstStyle/>
          <a:p>
            <a:pPr algn="just"/>
            <a:r>
              <a:rPr lang="pt-BR" sz="2000" b="1" i="0" dirty="0">
                <a:solidFill>
                  <a:srgbClr val="6D6D6D"/>
                </a:solidFill>
                <a:effectLst/>
              </a:rPr>
              <a:t>1) </a:t>
            </a:r>
            <a:r>
              <a:rPr lang="pt-BR" sz="2000" b="1" i="0" dirty="0" err="1">
                <a:solidFill>
                  <a:srgbClr val="6D6D6D"/>
                </a:solidFill>
                <a:effectLst/>
              </a:rPr>
              <a:t>Mt</a:t>
            </a:r>
            <a:r>
              <a:rPr lang="pt-BR" sz="2000" b="1" i="0" dirty="0">
                <a:solidFill>
                  <a:srgbClr val="6D6D6D"/>
                </a:solidFill>
                <a:effectLst/>
              </a:rPr>
              <a:t> 12, 46-50: a família de Jesus e os seguidores</a:t>
            </a:r>
          </a:p>
          <a:p>
            <a:pPr algn="just"/>
            <a:r>
              <a:rPr lang="pt-BR" sz="2000" b="0" i="0" dirty="0">
                <a:solidFill>
                  <a:srgbClr val="6D6D6D"/>
                </a:solidFill>
                <a:effectLst/>
              </a:rPr>
              <a:t>Aqui aparece claro a ideia e a importância de seguir a Jesus e fazer a sua vontade. Não há, portanto, referencia negativa à família biológica de Jesus. </a:t>
            </a:r>
          </a:p>
          <a:p>
            <a:pPr algn="just"/>
            <a:r>
              <a:rPr lang="pt-BR" sz="2000" b="1" i="0" dirty="0">
                <a:solidFill>
                  <a:srgbClr val="6D6D6D"/>
                </a:solidFill>
                <a:effectLst/>
              </a:rPr>
              <a:t>2) </a:t>
            </a:r>
            <a:r>
              <a:rPr lang="pt-BR" sz="2000" b="1" i="0" dirty="0" err="1">
                <a:solidFill>
                  <a:srgbClr val="6D6D6D"/>
                </a:solidFill>
                <a:effectLst/>
              </a:rPr>
              <a:t>Mt</a:t>
            </a:r>
            <a:r>
              <a:rPr lang="pt-BR" sz="2000" b="1" i="0" dirty="0">
                <a:solidFill>
                  <a:srgbClr val="6D6D6D"/>
                </a:solidFill>
                <a:effectLst/>
              </a:rPr>
              <a:t> 13, 53-58: O profeta rejeitado em sua pátria</a:t>
            </a:r>
          </a:p>
          <a:p>
            <a:pPr algn="just"/>
            <a:r>
              <a:rPr lang="pt-BR" sz="2000" b="0" i="0" dirty="0">
                <a:solidFill>
                  <a:srgbClr val="6D6D6D"/>
                </a:solidFill>
                <a:effectLst/>
              </a:rPr>
              <a:t>Mateus substitui aqui o “filho de Maria” que aparece em Marcos por “filho do carpinteiro” e suprime a palavra “parentes”.</a:t>
            </a:r>
          </a:p>
          <a:p>
            <a:pPr algn="just"/>
            <a:r>
              <a:rPr lang="pt-BR" sz="2000" b="0" i="0" dirty="0">
                <a:solidFill>
                  <a:srgbClr val="6D6D6D"/>
                </a:solidFill>
                <a:effectLst/>
              </a:rPr>
              <a:t>Há dois motivos fundamentais nestas mudanças operadas por Mateus:</a:t>
            </a:r>
          </a:p>
          <a:p>
            <a:pPr lvl="1" algn="just"/>
            <a:r>
              <a:rPr lang="pt-BR" sz="2000" b="0" i="0" dirty="0">
                <a:solidFill>
                  <a:srgbClr val="6D6D6D"/>
                </a:solidFill>
                <a:effectLst/>
              </a:rPr>
              <a:t>a) Tiago, que aparece como sendo “o irmão do Senhor” que na verdade é primo de Jesus, é um membro ativo na comunidade atual onde Mateus vive (composta de natureza judeu-cristã)</a:t>
            </a:r>
          </a:p>
          <a:p>
            <a:pPr lvl="1" algn="just"/>
            <a:r>
              <a:rPr lang="pt-BR" sz="2000" b="0" i="0" dirty="0">
                <a:solidFill>
                  <a:srgbClr val="6D6D6D"/>
                </a:solidFill>
                <a:effectLst/>
              </a:rPr>
              <a:t>b) Mateus parece ter uma ideia bem clara sobre a concepção virginal de Maria. Com isso tudo, fica claro que Maria é vista como mãe virginal do Messias, por ação do Espírito Santo. </a:t>
            </a:r>
          </a:p>
        </p:txBody>
      </p:sp>
      <p:pic>
        <p:nvPicPr>
          <p:cNvPr id="22530" name="Picture 2" descr="Blog do Padre João Dias Rezende Filho: A MÃE E OS IRMÃOS DE JESUS">
            <a:extLst>
              <a:ext uri="{FF2B5EF4-FFF2-40B4-BE49-F238E27FC236}">
                <a16:creationId xmlns:a16="http://schemas.microsoft.com/office/drawing/2014/main" id="{D675E0F5-DF12-491E-9DF1-65D31DE32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4025" y="0"/>
            <a:ext cx="28479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iCatolica.com: Se Maria é virgem, quem são os irmãos de Jesus?">
            <a:extLst>
              <a:ext uri="{FF2B5EF4-FFF2-40B4-BE49-F238E27FC236}">
                <a16:creationId xmlns:a16="http://schemas.microsoft.com/office/drawing/2014/main" id="{68F33849-B0BA-462D-84B3-B103E38EA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121" y="0"/>
            <a:ext cx="3261678" cy="1609725"/>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Evangelho do dia: A mãe e os irmãos de Jesus (Mt 12,46-50) – Oratório São  Luiz">
            <a:extLst>
              <a:ext uri="{FF2B5EF4-FFF2-40B4-BE49-F238E27FC236}">
                <a16:creationId xmlns:a16="http://schemas.microsoft.com/office/drawing/2014/main" id="{2A2A417B-288D-4BF6-B3DF-276354941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146" y="0"/>
            <a:ext cx="28479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Apresentação de Nossa Senhora - O amanhecer do Evangelho - Padre Lucas  Peregrinações">
            <a:extLst>
              <a:ext uri="{FF2B5EF4-FFF2-40B4-BE49-F238E27FC236}">
                <a16:creationId xmlns:a16="http://schemas.microsoft.com/office/drawing/2014/main" id="{FBB78975-F903-4CF5-AE0F-A1722A4B6B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73" y="3809"/>
            <a:ext cx="3911494" cy="1605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772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85D33C-51D9-4C50-9F31-A226257CBDD3}"/>
              </a:ext>
            </a:extLst>
          </p:cNvPr>
          <p:cNvSpPr>
            <a:spLocks noGrp="1"/>
          </p:cNvSpPr>
          <p:nvPr>
            <p:ph type="title"/>
          </p:nvPr>
        </p:nvSpPr>
        <p:spPr>
          <a:xfrm>
            <a:off x="677334" y="609600"/>
            <a:ext cx="8596668" cy="881849"/>
          </a:xfrm>
        </p:spPr>
        <p:txBody>
          <a:bodyPr/>
          <a:lstStyle/>
          <a:p>
            <a:r>
              <a:rPr lang="pt-BR" b="1" u="sng" dirty="0"/>
              <a:t>Maria nos escritos joaninos</a:t>
            </a:r>
          </a:p>
        </p:txBody>
      </p:sp>
      <p:sp>
        <p:nvSpPr>
          <p:cNvPr id="3" name="Espaço Reservado para Conteúdo 2">
            <a:extLst>
              <a:ext uri="{FF2B5EF4-FFF2-40B4-BE49-F238E27FC236}">
                <a16:creationId xmlns:a16="http://schemas.microsoft.com/office/drawing/2014/main" id="{7425664F-212A-4F5E-83F9-C412033166B4}"/>
              </a:ext>
            </a:extLst>
          </p:cNvPr>
          <p:cNvSpPr>
            <a:spLocks noGrp="1"/>
          </p:cNvSpPr>
          <p:nvPr>
            <p:ph idx="1"/>
          </p:nvPr>
        </p:nvSpPr>
        <p:spPr>
          <a:xfrm>
            <a:off x="677334" y="1752600"/>
            <a:ext cx="10837332" cy="4607560"/>
          </a:xfrm>
        </p:spPr>
        <p:txBody>
          <a:bodyPr>
            <a:normAutofit/>
          </a:bodyPr>
          <a:lstStyle/>
          <a:p>
            <a:pPr algn="just"/>
            <a:r>
              <a:rPr lang="pt-BR" sz="2000" b="0" i="0" dirty="0">
                <a:solidFill>
                  <a:srgbClr val="6D6D6D"/>
                </a:solidFill>
                <a:effectLst/>
                <a:latin typeface="PT Serif"/>
              </a:rPr>
              <a:t>Menciona a Mãe de Jesus em três ocasiões: uma indiretamente, na encarnação do Filho de Deus (</a:t>
            </a:r>
            <a:r>
              <a:rPr lang="pt-BR" sz="2000" b="0" i="0" dirty="0" err="1">
                <a:solidFill>
                  <a:srgbClr val="6D6D6D"/>
                </a:solidFill>
                <a:effectLst/>
                <a:latin typeface="PT Serif"/>
              </a:rPr>
              <a:t>Jo</a:t>
            </a:r>
            <a:r>
              <a:rPr lang="pt-BR" sz="2000" b="0" i="0" dirty="0">
                <a:solidFill>
                  <a:srgbClr val="6D6D6D"/>
                </a:solidFill>
                <a:effectLst/>
                <a:latin typeface="PT Serif"/>
              </a:rPr>
              <a:t> 1, 14), e as duas de uma maneira bem explicita: as Bodas de </a:t>
            </a:r>
            <a:r>
              <a:rPr lang="pt-BR" sz="2000" b="0" i="0" dirty="0" err="1">
                <a:solidFill>
                  <a:srgbClr val="6D6D6D"/>
                </a:solidFill>
                <a:effectLst/>
                <a:latin typeface="PT Serif"/>
              </a:rPr>
              <a:t>Caná</a:t>
            </a:r>
            <a:r>
              <a:rPr lang="pt-BR" sz="2000" b="0" i="0" dirty="0">
                <a:solidFill>
                  <a:srgbClr val="6D6D6D"/>
                </a:solidFill>
                <a:effectLst/>
                <a:latin typeface="PT Serif"/>
              </a:rPr>
              <a:t> (</a:t>
            </a:r>
            <a:r>
              <a:rPr lang="pt-BR" sz="2000" b="0" i="0" dirty="0" err="1">
                <a:solidFill>
                  <a:srgbClr val="6D6D6D"/>
                </a:solidFill>
                <a:effectLst/>
                <a:latin typeface="PT Serif"/>
              </a:rPr>
              <a:t>Jo</a:t>
            </a:r>
            <a:r>
              <a:rPr lang="pt-BR" sz="2000" b="0" i="0" dirty="0">
                <a:solidFill>
                  <a:srgbClr val="6D6D6D"/>
                </a:solidFill>
                <a:effectLst/>
                <a:latin typeface="PT Serif"/>
              </a:rPr>
              <a:t> 2, 1-12) e na Morte de Jesus (</a:t>
            </a:r>
            <a:r>
              <a:rPr lang="pt-BR" sz="2000" b="0" i="0" dirty="0" err="1">
                <a:solidFill>
                  <a:srgbClr val="6D6D6D"/>
                </a:solidFill>
                <a:effectLst/>
                <a:latin typeface="PT Serif"/>
              </a:rPr>
              <a:t>Jo</a:t>
            </a:r>
            <a:r>
              <a:rPr lang="pt-BR" sz="2000" b="0" i="0" dirty="0">
                <a:solidFill>
                  <a:srgbClr val="6D6D6D"/>
                </a:solidFill>
                <a:effectLst/>
                <a:latin typeface="PT Serif"/>
              </a:rPr>
              <a:t> 19, 25-27).</a:t>
            </a:r>
          </a:p>
          <a:p>
            <a:pPr algn="just"/>
            <a:r>
              <a:rPr lang="pt-BR" sz="2000" b="1" i="0" dirty="0">
                <a:solidFill>
                  <a:srgbClr val="6D6D6D"/>
                </a:solidFill>
                <a:effectLst/>
                <a:latin typeface="PT Serif"/>
              </a:rPr>
              <a:t>1) </a:t>
            </a:r>
            <a:r>
              <a:rPr lang="pt-BR" sz="2000" b="1" i="0" dirty="0" err="1">
                <a:solidFill>
                  <a:srgbClr val="6D6D6D"/>
                </a:solidFill>
                <a:effectLst/>
                <a:latin typeface="PT Serif"/>
              </a:rPr>
              <a:t>Jo</a:t>
            </a:r>
            <a:r>
              <a:rPr lang="pt-BR" sz="2000" b="1" i="0" dirty="0">
                <a:solidFill>
                  <a:srgbClr val="6D6D6D"/>
                </a:solidFill>
                <a:effectLst/>
                <a:latin typeface="PT Serif"/>
              </a:rPr>
              <a:t> 1,14: (PROLOGO)</a:t>
            </a:r>
          </a:p>
          <a:p>
            <a:pPr algn="just"/>
            <a:r>
              <a:rPr lang="pt-BR" sz="2000" b="0" i="1" dirty="0">
                <a:solidFill>
                  <a:srgbClr val="6D6D6D"/>
                </a:solidFill>
                <a:effectLst/>
                <a:latin typeface="PT Serif"/>
              </a:rPr>
              <a:t>E o Verbo divino se fez carne, e habitou entre nós, cheio de graça e de verdade; e vimos a sua glória, como a glória do unigênito do Pai.</a:t>
            </a:r>
          </a:p>
          <a:p>
            <a:pPr algn="just"/>
            <a:r>
              <a:rPr lang="pt-BR" sz="2000" b="0" i="0" dirty="0">
                <a:solidFill>
                  <a:srgbClr val="6D6D6D"/>
                </a:solidFill>
                <a:effectLst/>
                <a:latin typeface="PT Serif"/>
              </a:rPr>
              <a:t>Embora o texto não mencione Maria, porque a intenção do autor é mostrar a origem divina de Jesus (Verbo de Deus), dá-se a entender que Ela está implícita no processo da encarnação de Jesus (“e habitou entre nós”). </a:t>
            </a:r>
          </a:p>
          <a:p>
            <a:pPr algn="just"/>
            <a:r>
              <a:rPr lang="pt-BR" sz="2000" b="0" i="0" dirty="0">
                <a:solidFill>
                  <a:srgbClr val="6D6D6D"/>
                </a:solidFill>
                <a:effectLst/>
                <a:latin typeface="PT Serif"/>
              </a:rPr>
              <a:t>Não podemos, em hipótese alguma, afirmar que este é um texto mariano, mas quando se fala em “encarnação” do Verbo Divino, Maria é lembrada.</a:t>
            </a:r>
          </a:p>
          <a:p>
            <a:pPr marL="0" indent="0">
              <a:buNone/>
            </a:pPr>
            <a:endParaRPr lang="pt-BR" sz="2000" dirty="0"/>
          </a:p>
        </p:txBody>
      </p:sp>
      <p:pic>
        <p:nvPicPr>
          <p:cNvPr id="23554" name="Picture 2" descr="DEVOÇÃO: As Sete Alegrias de Nossa Senhora | Convento da Penha">
            <a:extLst>
              <a:ext uri="{FF2B5EF4-FFF2-40B4-BE49-F238E27FC236}">
                <a16:creationId xmlns:a16="http://schemas.microsoft.com/office/drawing/2014/main" id="{E3549645-AD36-48EB-AB01-E7569A4BC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0870" y="0"/>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608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60562ED-96FC-4CC3-9BC3-B8F89D179A4B}"/>
              </a:ext>
            </a:extLst>
          </p:cNvPr>
          <p:cNvSpPr>
            <a:spLocks noGrp="1"/>
          </p:cNvSpPr>
          <p:nvPr>
            <p:ph idx="1"/>
          </p:nvPr>
        </p:nvSpPr>
        <p:spPr>
          <a:xfrm>
            <a:off x="677334" y="221942"/>
            <a:ext cx="8596668" cy="6169979"/>
          </a:xfrm>
        </p:spPr>
        <p:txBody>
          <a:bodyPr>
            <a:normAutofit/>
          </a:bodyPr>
          <a:lstStyle/>
          <a:p>
            <a:pPr marL="0" algn="just">
              <a:lnSpc>
                <a:spcPct val="110000"/>
              </a:lnSpc>
              <a:spcBef>
                <a:spcPts val="0"/>
              </a:spcBef>
            </a:pPr>
            <a:r>
              <a:rPr lang="pt-BR" sz="2000" dirty="0">
                <a:solidFill>
                  <a:srgbClr val="00010C"/>
                </a:solidFill>
                <a:effectLst/>
                <a:latin typeface="Abadi" panose="020B0604020104020204" pitchFamily="34" charset="0"/>
                <a:ea typeface="Times New Roman" panose="02020603050405020304" pitchFamily="18" charset="0"/>
              </a:rPr>
              <a:t>O lugar de Maria na liturgia se insere na celebração da obra salvífica do Pai: o Mistério de Cristo. Neste mistério inseriu-se a memória de Maria como Mãe de Cristo, celebrando-se de forma explícita a íntima ligação que a Mãe tem com o Filho de Deus (MC 3-4).</a:t>
            </a:r>
          </a:p>
          <a:p>
            <a:pPr marL="0" algn="just">
              <a:lnSpc>
                <a:spcPct val="110000"/>
              </a:lnSpc>
              <a:spcBef>
                <a:spcPts val="0"/>
              </a:spcBef>
            </a:pPr>
            <a:r>
              <a:rPr lang="pt-BR" sz="2000" dirty="0">
                <a:solidFill>
                  <a:srgbClr val="3A3A3A"/>
                </a:solidFill>
                <a:effectLst/>
                <a:latin typeface="Abadi" panose="020B0604020104020204" pitchFamily="34" charset="0"/>
                <a:ea typeface="Times New Roman" panose="02020603050405020304" pitchFamily="18" charset="0"/>
              </a:rPr>
              <a:t>Deus ao constituir sua Mãe em aura de santidade, cumulando-a de graças, expressa-nos a sua vontade de que a honremos enquanto nos seja possível. Louvar Maria é louvar o Filho, e, por Ele, a Trindade Santíssima: que filho não se alegra por honrarem a sua mãe? Quanto mais Cristo que, sendo Deus, ama a Sua Mãe mais do que todos os filhos do mundo!</a:t>
            </a:r>
          </a:p>
          <a:p>
            <a:pPr marL="0" algn="just">
              <a:lnSpc>
                <a:spcPct val="110000"/>
              </a:lnSpc>
              <a:spcBef>
                <a:spcPts val="0"/>
              </a:spcBef>
            </a:pPr>
            <a:r>
              <a:rPr lang="pt-BR" sz="2000" dirty="0">
                <a:solidFill>
                  <a:srgbClr val="3A3A3A"/>
                </a:solidFill>
                <a:latin typeface="Abadi" panose="020B0604020104020204" pitchFamily="34" charset="0"/>
                <a:ea typeface="Times New Roman" panose="02020603050405020304" pitchFamily="18" charset="0"/>
              </a:rPr>
              <a:t>T</a:t>
            </a:r>
            <a:r>
              <a:rPr lang="pt-BR" sz="2000" dirty="0">
                <a:solidFill>
                  <a:srgbClr val="3A3A3A"/>
                </a:solidFill>
                <a:effectLst/>
                <a:latin typeface="Abadi" panose="020B0604020104020204" pitchFamily="34" charset="0"/>
                <a:ea typeface="Times New Roman" panose="02020603050405020304" pitchFamily="18" charset="0"/>
              </a:rPr>
              <a:t>ributa-se à Santíssima Virgem um culto de veneração suprema (</a:t>
            </a:r>
            <a:r>
              <a:rPr lang="pt-BR" sz="2000" b="1" i="1" u="sng" dirty="0">
                <a:solidFill>
                  <a:srgbClr val="3A3A3A"/>
                </a:solidFill>
                <a:effectLst/>
                <a:latin typeface="Abadi" panose="020B0604020104020204" pitchFamily="34" charset="0"/>
                <a:ea typeface="Times New Roman" panose="02020603050405020304" pitchFamily="18" charset="0"/>
              </a:rPr>
              <a:t>hiperdulia</a:t>
            </a:r>
            <a:r>
              <a:rPr lang="pt-BR" sz="2000" dirty="0">
                <a:solidFill>
                  <a:srgbClr val="3A3A3A"/>
                </a:solidFill>
                <a:effectLst/>
                <a:latin typeface="Abadi" panose="020B0604020104020204" pitchFamily="34" charset="0"/>
                <a:ea typeface="Times New Roman" panose="02020603050405020304" pitchFamily="18" charset="0"/>
              </a:rPr>
              <a:t>), devido à sua eminente dignidade de Mãe de Deus, distinto do culto de adoração (</a:t>
            </a:r>
            <a:r>
              <a:rPr lang="pt-BR" sz="2000" b="1" i="1" u="sng" dirty="0">
                <a:solidFill>
                  <a:srgbClr val="3A3A3A"/>
                </a:solidFill>
                <a:effectLst/>
                <a:latin typeface="Abadi" panose="020B0604020104020204" pitchFamily="34" charset="0"/>
                <a:ea typeface="Times New Roman" panose="02020603050405020304" pitchFamily="18" charset="0"/>
              </a:rPr>
              <a:t>latria</a:t>
            </a:r>
            <a:r>
              <a:rPr lang="pt-BR" sz="2000" dirty="0">
                <a:solidFill>
                  <a:srgbClr val="3A3A3A"/>
                </a:solidFill>
                <a:effectLst/>
                <a:latin typeface="Abadi" panose="020B0604020104020204" pitchFamily="34" charset="0"/>
                <a:ea typeface="Times New Roman" panose="02020603050405020304" pitchFamily="18" charset="0"/>
              </a:rPr>
              <a:t>) reservado a Deus, e do simples culto de veneração (</a:t>
            </a:r>
            <a:r>
              <a:rPr lang="pt-BR" sz="2000" b="1" i="1" u="sng" dirty="0" err="1">
                <a:solidFill>
                  <a:srgbClr val="3A3A3A"/>
                </a:solidFill>
                <a:effectLst/>
                <a:latin typeface="Abadi" panose="020B0604020104020204" pitchFamily="34" charset="0"/>
                <a:ea typeface="Times New Roman" panose="02020603050405020304" pitchFamily="18" charset="0"/>
              </a:rPr>
              <a:t>dulia</a:t>
            </a:r>
            <a:r>
              <a:rPr lang="pt-BR" sz="2000" dirty="0">
                <a:solidFill>
                  <a:srgbClr val="3A3A3A"/>
                </a:solidFill>
                <a:effectLst/>
                <a:latin typeface="Abadi" panose="020B0604020104020204" pitchFamily="34" charset="0"/>
                <a:ea typeface="Times New Roman" panose="02020603050405020304" pitchFamily="18" charset="0"/>
              </a:rPr>
              <a:t>) próprio dos outros santos.</a:t>
            </a:r>
            <a:endParaRPr lang="pt-BR" sz="2000" dirty="0">
              <a:latin typeface="Abadi" panose="020B0604020104020204" pitchFamily="34" charset="0"/>
              <a:ea typeface="Times New Roman" panose="02020603050405020304" pitchFamily="18" charset="0"/>
            </a:endParaRPr>
          </a:p>
          <a:p>
            <a:pPr marL="0" algn="just" fontAlgn="base">
              <a:lnSpc>
                <a:spcPct val="110000"/>
              </a:lnSpc>
              <a:spcBef>
                <a:spcPts val="0"/>
              </a:spcBef>
              <a:spcAft>
                <a:spcPts val="1920"/>
              </a:spcAft>
            </a:pPr>
            <a:r>
              <a:rPr lang="pt-BR" sz="2000" dirty="0">
                <a:solidFill>
                  <a:srgbClr val="3A3A3A"/>
                </a:solidFill>
                <a:effectLst/>
                <a:latin typeface="Abadi" panose="020B0604020104020204" pitchFamily="34" charset="0"/>
                <a:ea typeface="Calibri" panose="020F0502020204030204" pitchFamily="34" charset="0"/>
                <a:cs typeface="Times New Roman" panose="02020603050405020304" pitchFamily="18" charset="0"/>
              </a:rPr>
              <a:t>A verdadeira devoção não consiste, nem num estéril e passageiro sentimentalismo, nem uma certa vã credulidade; que procede da fé, pela qual reconhecemos a excelência da Mãe de Deus, pela qual somos levados a um amor filial até à nossa Mãe e à imitação das suas virtudes.</a:t>
            </a:r>
            <a:endParaRPr lang="pt-BR" sz="2000" dirty="0">
              <a:latin typeface="Abadi" panose="020B0604020104020204" pitchFamily="34" charset="0"/>
            </a:endParaRPr>
          </a:p>
        </p:txBody>
      </p:sp>
      <p:pic>
        <p:nvPicPr>
          <p:cNvPr id="1026" name="Picture 2" descr="História de Nossa Senhora Mãe de Deus - Santos e Ícones Católicos - Cruz  Terra Santa">
            <a:extLst>
              <a:ext uri="{FF2B5EF4-FFF2-40B4-BE49-F238E27FC236}">
                <a16:creationId xmlns:a16="http://schemas.microsoft.com/office/drawing/2014/main" id="{EE09FBD3-7A8A-42C1-B0C4-08F04A419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0234" y="1376043"/>
            <a:ext cx="2538982" cy="381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225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01C5777-54AD-4B01-BD02-792990BA9403}"/>
              </a:ext>
            </a:extLst>
          </p:cNvPr>
          <p:cNvSpPr>
            <a:spLocks noGrp="1"/>
          </p:cNvSpPr>
          <p:nvPr>
            <p:ph idx="1"/>
          </p:nvPr>
        </p:nvSpPr>
        <p:spPr>
          <a:xfrm>
            <a:off x="677334" y="399495"/>
            <a:ext cx="7938346" cy="6316265"/>
          </a:xfrm>
        </p:spPr>
        <p:txBody>
          <a:bodyPr>
            <a:normAutofit/>
          </a:bodyPr>
          <a:lstStyle/>
          <a:p>
            <a:r>
              <a:rPr lang="pt-BR" sz="2000" b="1" dirty="0">
                <a:solidFill>
                  <a:schemeClr val="bg1"/>
                </a:solidFill>
                <a:latin typeface="PT Serif"/>
              </a:rPr>
              <a:t>2</a:t>
            </a:r>
            <a:r>
              <a:rPr lang="pt-BR" sz="2000" b="1" i="0" dirty="0">
                <a:solidFill>
                  <a:schemeClr val="bg1"/>
                </a:solidFill>
                <a:effectLst/>
                <a:latin typeface="PT Serif"/>
              </a:rPr>
              <a:t>) </a:t>
            </a:r>
            <a:r>
              <a:rPr lang="pt-BR" sz="2000" b="1" i="0" dirty="0" err="1">
                <a:solidFill>
                  <a:schemeClr val="bg1"/>
                </a:solidFill>
                <a:effectLst/>
                <a:latin typeface="PT Serif"/>
              </a:rPr>
              <a:t>Jo</a:t>
            </a:r>
            <a:r>
              <a:rPr lang="pt-BR" sz="2000" b="1" i="0" dirty="0">
                <a:solidFill>
                  <a:schemeClr val="bg1"/>
                </a:solidFill>
                <a:effectLst/>
                <a:latin typeface="PT Serif"/>
              </a:rPr>
              <a:t> 2, 1-12 (AS BODAS DE CANÁ)</a:t>
            </a:r>
            <a:endParaRPr lang="pt-BR" sz="2000" b="1" dirty="0">
              <a:solidFill>
                <a:schemeClr val="bg1"/>
              </a:solidFill>
              <a:latin typeface="PT Serif"/>
            </a:endParaRPr>
          </a:p>
          <a:p>
            <a:pPr algn="just"/>
            <a:r>
              <a:rPr lang="pt-BR" sz="2000" b="0" i="0" dirty="0">
                <a:solidFill>
                  <a:schemeClr val="bg1"/>
                </a:solidFill>
                <a:effectLst/>
                <a:latin typeface="PT Serif"/>
              </a:rPr>
              <a:t>João não menciona o nome “Maria”. Ele refere-se a Maria chamando-a de “Mulher” ou “Mãe de Jesus” (seis vezes). A explicação é simples: João gosta de apresentar certas pessoas como modelos de seguidores do projeto de Jesus. </a:t>
            </a:r>
          </a:p>
          <a:p>
            <a:pPr algn="just"/>
            <a:r>
              <a:rPr lang="pt-BR" sz="2000" b="0" i="0" dirty="0">
                <a:solidFill>
                  <a:srgbClr val="6D6D6D"/>
                </a:solidFill>
                <a:effectLst/>
                <a:latin typeface="PT Serif"/>
              </a:rPr>
              <a:t>Maria, portanto, é um modelo, uma figura símbolo que aceitou a mensagem de Jesus.</a:t>
            </a:r>
          </a:p>
          <a:p>
            <a:pPr algn="just"/>
            <a:r>
              <a:rPr lang="pt-BR" sz="2000" b="0" i="0" dirty="0">
                <a:solidFill>
                  <a:srgbClr val="6D6D6D"/>
                </a:solidFill>
                <a:effectLst/>
                <a:latin typeface="PT Serif"/>
              </a:rPr>
              <a:t>Na problemática da falta de vinho, Maria se apresenta como aquela que, conhecendo as necessidades da humanidade, pede ajuda para Jesus. Aqui está simbolizado o papel de intercessora atribuído a Maria.</a:t>
            </a:r>
          </a:p>
          <a:p>
            <a:pPr algn="just"/>
            <a:r>
              <a:rPr lang="pt-BR" sz="2000" b="0" i="0" dirty="0">
                <a:solidFill>
                  <a:srgbClr val="6D6D6D"/>
                </a:solidFill>
                <a:effectLst/>
                <a:latin typeface="PT Serif"/>
              </a:rPr>
              <a:t>“</a:t>
            </a:r>
            <a:r>
              <a:rPr lang="pt-BR" sz="2000" b="1" i="1" dirty="0">
                <a:solidFill>
                  <a:srgbClr val="6D6D6D"/>
                </a:solidFill>
                <a:effectLst/>
                <a:latin typeface="PT Serif"/>
              </a:rPr>
              <a:t>Mulher, que tenho eu contigo</a:t>
            </a:r>
            <a:r>
              <a:rPr lang="pt-BR" sz="2000" b="0" i="0" dirty="0">
                <a:solidFill>
                  <a:srgbClr val="6D6D6D"/>
                </a:solidFill>
                <a:effectLst/>
                <a:latin typeface="PT Serif"/>
              </a:rPr>
              <a:t>” (ou, que importa a mim e a ti)</a:t>
            </a:r>
            <a:r>
              <a:rPr lang="pt-BR" sz="2000" dirty="0">
                <a:solidFill>
                  <a:srgbClr val="6D6D6D"/>
                </a:solidFill>
                <a:latin typeface="PT Serif"/>
              </a:rPr>
              <a:t> </a:t>
            </a:r>
            <a:r>
              <a:rPr lang="pt-BR" sz="2000" dirty="0">
                <a:solidFill>
                  <a:srgbClr val="6D6D6D"/>
                </a:solidFill>
                <a:latin typeface="PT Serif"/>
                <a:sym typeface="Wingdings" panose="05000000000000000000" pitchFamily="2" charset="2"/>
              </a:rPr>
              <a:t> Mulher </a:t>
            </a:r>
            <a:r>
              <a:rPr lang="pt-BR" sz="2000" b="0" i="0" dirty="0">
                <a:solidFill>
                  <a:srgbClr val="6D6D6D"/>
                </a:solidFill>
                <a:effectLst/>
                <a:latin typeface="PT Serif"/>
              </a:rPr>
              <a:t>pode lembrar </a:t>
            </a:r>
            <a:r>
              <a:rPr lang="pt-BR" sz="2000" b="0" i="0" dirty="0" err="1">
                <a:solidFill>
                  <a:srgbClr val="6D6D6D"/>
                </a:solidFill>
                <a:effectLst/>
                <a:latin typeface="PT Serif"/>
              </a:rPr>
              <a:t>Gn</a:t>
            </a:r>
            <a:r>
              <a:rPr lang="pt-BR" sz="2000" b="0" i="0" dirty="0">
                <a:solidFill>
                  <a:srgbClr val="6D6D6D"/>
                </a:solidFill>
                <a:effectLst/>
                <a:latin typeface="PT Serif"/>
              </a:rPr>
              <a:t> 3 (Eva-Mulher + Maria-Mãe do Salvador); pode representar todo o povo de Israel (Filha de Sião); pode traduzir todo o reconhecimento da figura feminina na comunidade de João.</a:t>
            </a:r>
          </a:p>
          <a:p>
            <a:pPr algn="just"/>
            <a:r>
              <a:rPr lang="pt-BR" sz="2000" b="0" i="0" dirty="0">
                <a:solidFill>
                  <a:srgbClr val="6D6D6D"/>
                </a:solidFill>
                <a:effectLst/>
                <a:latin typeface="PT Serif"/>
              </a:rPr>
              <a:t>Maria-mulher é aquela que leva os discípulos a crerem em Jesus. Incentiva os filhos a fazerem a vontade do seu Filho.</a:t>
            </a:r>
          </a:p>
        </p:txBody>
      </p:sp>
      <p:pic>
        <p:nvPicPr>
          <p:cNvPr id="24578" name="Picture 2" descr="iCatolica.com: Nossa Senhora de Caná">
            <a:extLst>
              <a:ext uri="{FF2B5EF4-FFF2-40B4-BE49-F238E27FC236}">
                <a16:creationId xmlns:a16="http://schemas.microsoft.com/office/drawing/2014/main" id="{1ED83B92-F147-407A-AAAF-214B293B8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7747" y="2082800"/>
            <a:ext cx="3361858" cy="2553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830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9F008F5-9096-4BA2-9EA0-BF4C08316B9E}"/>
              </a:ext>
            </a:extLst>
          </p:cNvPr>
          <p:cNvSpPr>
            <a:spLocks noGrp="1"/>
          </p:cNvSpPr>
          <p:nvPr>
            <p:ph idx="1"/>
          </p:nvPr>
        </p:nvSpPr>
        <p:spPr>
          <a:xfrm>
            <a:off x="650241" y="656948"/>
            <a:ext cx="8824594" cy="5384415"/>
          </a:xfrm>
        </p:spPr>
        <p:txBody>
          <a:bodyPr>
            <a:normAutofit fontScale="92500" lnSpcReduction="10000"/>
          </a:bodyPr>
          <a:lstStyle/>
          <a:p>
            <a:pPr algn="just"/>
            <a:r>
              <a:rPr lang="pt-BR" sz="1800" b="1" i="0" dirty="0">
                <a:solidFill>
                  <a:srgbClr val="6D6D6D"/>
                </a:solidFill>
                <a:effectLst/>
                <a:latin typeface="PT Serif"/>
              </a:rPr>
              <a:t>3) </a:t>
            </a:r>
            <a:r>
              <a:rPr lang="pt-BR" sz="1800" b="1" i="0" dirty="0" err="1">
                <a:solidFill>
                  <a:srgbClr val="6D6D6D"/>
                </a:solidFill>
                <a:effectLst/>
                <a:latin typeface="PT Serif"/>
              </a:rPr>
              <a:t>Jo</a:t>
            </a:r>
            <a:r>
              <a:rPr lang="pt-BR" sz="1800" b="1" i="0" dirty="0">
                <a:solidFill>
                  <a:srgbClr val="6D6D6D"/>
                </a:solidFill>
                <a:effectLst/>
                <a:latin typeface="PT Serif"/>
              </a:rPr>
              <a:t> 19, 25-27 (MARIA JUNTO À CRUZ)</a:t>
            </a:r>
          </a:p>
          <a:p>
            <a:pPr algn="just"/>
            <a:r>
              <a:rPr lang="pt-BR" sz="1800" b="0" i="0" dirty="0">
                <a:solidFill>
                  <a:srgbClr val="6D6D6D"/>
                </a:solidFill>
                <a:effectLst/>
                <a:latin typeface="PT Serif"/>
              </a:rPr>
              <a:t>O texto mostra que estavam presentes junto à cruz de Jesus quatro mulheres: a mãe de Jesus, uma irmã de Maria, Maria esposa de </a:t>
            </a:r>
            <a:r>
              <a:rPr lang="pt-BR" sz="1800" b="0" i="0" dirty="0" err="1">
                <a:solidFill>
                  <a:srgbClr val="6D6D6D"/>
                </a:solidFill>
                <a:effectLst/>
                <a:latin typeface="PT Serif"/>
              </a:rPr>
              <a:t>Cléofas</a:t>
            </a:r>
            <a:r>
              <a:rPr lang="pt-BR" sz="1800" b="0" i="0" dirty="0">
                <a:solidFill>
                  <a:srgbClr val="6D6D6D"/>
                </a:solidFill>
                <a:effectLst/>
                <a:latin typeface="PT Serif"/>
              </a:rPr>
              <a:t> e Maria Madalena e também o discípulo amado.</a:t>
            </a:r>
          </a:p>
          <a:p>
            <a:pPr algn="just"/>
            <a:r>
              <a:rPr lang="pt-BR" sz="1800" b="0" i="0" dirty="0">
                <a:solidFill>
                  <a:srgbClr val="6D6D6D"/>
                </a:solidFill>
                <a:effectLst/>
                <a:latin typeface="PT Serif"/>
              </a:rPr>
              <a:t>As mulhere</a:t>
            </a:r>
            <a:r>
              <a:rPr lang="pt-BR" sz="1800" dirty="0">
                <a:solidFill>
                  <a:srgbClr val="6D6D6D"/>
                </a:solidFill>
                <a:latin typeface="PT Serif"/>
              </a:rPr>
              <a:t>s </a:t>
            </a:r>
            <a:r>
              <a:rPr lang="pt-BR" sz="1800" b="0" i="0" dirty="0">
                <a:solidFill>
                  <a:srgbClr val="6D6D6D"/>
                </a:solidFill>
                <a:effectLst/>
                <a:latin typeface="PT Serif"/>
              </a:rPr>
              <a:t>representam o serviço generoso e destacado que elas exerciam na comunidade; o “discípulo amado” representa o modelo ideal de todo cristão que apesar das contrariedades e cruzes da vida, permanece fiel a Cristo.</a:t>
            </a:r>
          </a:p>
          <a:p>
            <a:pPr algn="just"/>
            <a:r>
              <a:rPr lang="pt-BR" sz="1800" b="0" i="0" dirty="0">
                <a:solidFill>
                  <a:srgbClr val="6D6D6D"/>
                </a:solidFill>
                <a:effectLst/>
                <a:latin typeface="PT Serif"/>
              </a:rPr>
              <a:t>Ao colocar Maria junto à cruz de Jesus, o autor do livro, quer:</a:t>
            </a:r>
          </a:p>
          <a:p>
            <a:pPr algn="just"/>
            <a:r>
              <a:rPr lang="pt-BR" sz="1800" b="0" i="0" dirty="0">
                <a:solidFill>
                  <a:srgbClr val="6D6D6D"/>
                </a:solidFill>
                <a:effectLst/>
                <a:latin typeface="PT Serif"/>
              </a:rPr>
              <a:t>1. simbolizar a presença da mãe sofredora que sempre esteve ao lado de Jesus e de todo aquele que sofre;</a:t>
            </a:r>
          </a:p>
          <a:p>
            <a:pPr algn="just"/>
            <a:r>
              <a:rPr lang="pt-BR" sz="1800" b="0" i="0" dirty="0">
                <a:solidFill>
                  <a:srgbClr val="6D6D6D"/>
                </a:solidFill>
                <a:effectLst/>
                <a:latin typeface="PT Serif"/>
              </a:rPr>
              <a:t>2. fazer uma relação entre as Bodas de Cana onde Maria esteve presente no início das atividades do seu Filho, como no pleno cumprimento de sua missão, através da morte da Cruz.</a:t>
            </a:r>
          </a:p>
          <a:p>
            <a:pPr algn="just"/>
            <a:r>
              <a:rPr lang="pt-BR" sz="1800" b="1" i="0" dirty="0">
                <a:solidFill>
                  <a:srgbClr val="6D6D6D"/>
                </a:solidFill>
                <a:effectLst/>
                <a:latin typeface="PT Serif"/>
              </a:rPr>
              <a:t>Tanto o discípulo amado com Maria, são representações da Igreja:</a:t>
            </a:r>
          </a:p>
          <a:p>
            <a:pPr algn="just"/>
            <a:r>
              <a:rPr lang="pt-BR" sz="1800" b="0" i="0" dirty="0">
                <a:solidFill>
                  <a:srgbClr val="6D6D6D"/>
                </a:solidFill>
                <a:effectLst/>
                <a:latin typeface="PT Serif"/>
              </a:rPr>
              <a:t>Maria como geradora de novos filhos (mulher, membro constitutivo da Igreja e mãe da comunidade);</a:t>
            </a:r>
          </a:p>
          <a:p>
            <a:pPr algn="just"/>
            <a:r>
              <a:rPr lang="pt-BR" sz="1800" b="0" i="0" dirty="0">
                <a:solidFill>
                  <a:srgbClr val="6D6D6D"/>
                </a:solidFill>
                <a:effectLst/>
                <a:latin typeface="PT Serif"/>
              </a:rPr>
              <a:t>O Discípulo amado como representante de todos os fiéis que seguem Jesus custe o que custar.</a:t>
            </a:r>
          </a:p>
        </p:txBody>
      </p:sp>
      <p:pic>
        <p:nvPicPr>
          <p:cNvPr id="25602" name="Picture 2" descr="5ª dor – Maria aos pés da Cruz” é meditada hoje; Confira mensagem especial  do seminarista Gabriel Henrique - Jornal Correio do Sul">
            <a:extLst>
              <a:ext uri="{FF2B5EF4-FFF2-40B4-BE49-F238E27FC236}">
                <a16:creationId xmlns:a16="http://schemas.microsoft.com/office/drawing/2014/main" id="{47852968-5EC2-4A29-8A7C-794336B7E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7136" y="139382"/>
            <a:ext cx="2447074" cy="2065972"/>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Martírio de Maria Santíssima ao pé da Cruz | Rumo à Santidade">
            <a:extLst>
              <a:ext uri="{FF2B5EF4-FFF2-40B4-BE49-F238E27FC236}">
                <a16:creationId xmlns:a16="http://schemas.microsoft.com/office/drawing/2014/main" id="{39808341-EFE0-4626-87D2-89B090DC6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8710" y="2366486"/>
            <a:ext cx="186690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Maria aos pés da Cruz | Cléofas">
            <a:extLst>
              <a:ext uri="{FF2B5EF4-FFF2-40B4-BE49-F238E27FC236}">
                <a16:creationId xmlns:a16="http://schemas.microsoft.com/office/drawing/2014/main" id="{D178CA31-E238-44C1-8149-4861BF963D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835" y="497554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27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ADDC55-9967-48CB-8850-BB322DD0F5FE}"/>
              </a:ext>
            </a:extLst>
          </p:cNvPr>
          <p:cNvSpPr>
            <a:spLocks noGrp="1"/>
          </p:cNvSpPr>
          <p:nvPr>
            <p:ph type="title"/>
          </p:nvPr>
        </p:nvSpPr>
        <p:spPr/>
        <p:txBody>
          <a:bodyPr/>
          <a:lstStyle/>
          <a:p>
            <a:r>
              <a:rPr lang="pt-BR" b="1" u="sng" dirty="0"/>
              <a:t>Em síntese, a figura de Maria, para João, é</a:t>
            </a:r>
          </a:p>
        </p:txBody>
      </p:sp>
      <p:sp>
        <p:nvSpPr>
          <p:cNvPr id="3" name="Espaço Reservado para Conteúdo 2">
            <a:extLst>
              <a:ext uri="{FF2B5EF4-FFF2-40B4-BE49-F238E27FC236}">
                <a16:creationId xmlns:a16="http://schemas.microsoft.com/office/drawing/2014/main" id="{E94AB215-40DC-4E4F-995A-8C16E5E24491}"/>
              </a:ext>
            </a:extLst>
          </p:cNvPr>
          <p:cNvSpPr>
            <a:spLocks noGrp="1"/>
          </p:cNvSpPr>
          <p:nvPr>
            <p:ph idx="1"/>
          </p:nvPr>
        </p:nvSpPr>
        <p:spPr>
          <a:xfrm>
            <a:off x="3705542" y="1891004"/>
            <a:ext cx="3178002" cy="2473555"/>
          </a:xfrm>
        </p:spPr>
        <p:txBody>
          <a:bodyPr>
            <a:normAutofit/>
          </a:bodyPr>
          <a:lstStyle/>
          <a:p>
            <a:pPr algn="just"/>
            <a:r>
              <a:rPr lang="pt-BR" sz="2400" b="0" i="0" dirty="0">
                <a:solidFill>
                  <a:srgbClr val="6D6D6D"/>
                </a:solidFill>
                <a:effectLst/>
                <a:latin typeface="PT Serif"/>
              </a:rPr>
              <a:t>– Discípula fiel</a:t>
            </a:r>
          </a:p>
          <a:p>
            <a:pPr algn="just"/>
            <a:r>
              <a:rPr lang="pt-BR" sz="2400" b="0" i="0" dirty="0">
                <a:solidFill>
                  <a:srgbClr val="6D6D6D"/>
                </a:solidFill>
                <a:effectLst/>
                <a:latin typeface="PT Serif"/>
              </a:rPr>
              <a:t>– Pessoa de fé</a:t>
            </a:r>
          </a:p>
          <a:p>
            <a:pPr algn="just"/>
            <a:r>
              <a:rPr lang="pt-BR" sz="2400" b="0" i="0" dirty="0">
                <a:solidFill>
                  <a:srgbClr val="6D6D6D"/>
                </a:solidFill>
                <a:effectLst/>
                <a:latin typeface="PT Serif"/>
              </a:rPr>
              <a:t>– </a:t>
            </a:r>
            <a:r>
              <a:rPr lang="pt-BR" sz="2400" dirty="0">
                <a:solidFill>
                  <a:srgbClr val="6D6D6D"/>
                </a:solidFill>
                <a:latin typeface="PT Serif"/>
              </a:rPr>
              <a:t>M</a:t>
            </a:r>
            <a:r>
              <a:rPr lang="pt-BR" sz="2400" b="0" i="0" dirty="0">
                <a:solidFill>
                  <a:srgbClr val="6D6D6D"/>
                </a:solidFill>
                <a:effectLst/>
                <a:latin typeface="PT Serif"/>
              </a:rPr>
              <a:t>ãe da comunidade</a:t>
            </a:r>
          </a:p>
          <a:p>
            <a:pPr algn="just"/>
            <a:r>
              <a:rPr lang="pt-BR" sz="2400" b="0" i="0" dirty="0">
                <a:solidFill>
                  <a:srgbClr val="6D6D6D"/>
                </a:solidFill>
                <a:effectLst/>
                <a:latin typeface="PT Serif"/>
              </a:rPr>
              <a:t>– </a:t>
            </a:r>
            <a:r>
              <a:rPr lang="pt-BR" sz="2400" dirty="0">
                <a:solidFill>
                  <a:srgbClr val="6D6D6D"/>
                </a:solidFill>
                <a:latin typeface="PT Serif"/>
              </a:rPr>
              <a:t>M</a:t>
            </a:r>
            <a:r>
              <a:rPr lang="pt-BR" sz="2400" b="0" i="0" dirty="0">
                <a:solidFill>
                  <a:srgbClr val="6D6D6D"/>
                </a:solidFill>
                <a:effectLst/>
                <a:latin typeface="PT Serif"/>
              </a:rPr>
              <a:t>ulher solidária</a:t>
            </a:r>
          </a:p>
        </p:txBody>
      </p:sp>
      <p:sp>
        <p:nvSpPr>
          <p:cNvPr id="4" name="Espaço Reservado para Conteúdo 2">
            <a:extLst>
              <a:ext uri="{FF2B5EF4-FFF2-40B4-BE49-F238E27FC236}">
                <a16:creationId xmlns:a16="http://schemas.microsoft.com/office/drawing/2014/main" id="{63AAB988-489A-4130-8FF5-3EB69AE505F6}"/>
              </a:ext>
            </a:extLst>
          </p:cNvPr>
          <p:cNvSpPr txBox="1">
            <a:spLocks/>
          </p:cNvSpPr>
          <p:nvPr/>
        </p:nvSpPr>
        <p:spPr>
          <a:xfrm>
            <a:off x="8061909" y="2159316"/>
            <a:ext cx="3845611" cy="4481387"/>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pt-BR" sz="2400" dirty="0">
                <a:solidFill>
                  <a:srgbClr val="202124"/>
                </a:solidFill>
                <a:latin typeface="arial" panose="020B0604020202020204" pitchFamily="34" charset="0"/>
              </a:rPr>
              <a:t>Singela doce e pura,</a:t>
            </a:r>
            <a:br>
              <a:rPr lang="pt-BR" sz="2400" dirty="0">
                <a:solidFill>
                  <a:srgbClr val="202124"/>
                </a:solidFill>
                <a:latin typeface="arial" panose="020B0604020202020204" pitchFamily="34" charset="0"/>
              </a:rPr>
            </a:br>
            <a:r>
              <a:rPr lang="pt-BR" sz="2400" dirty="0">
                <a:solidFill>
                  <a:srgbClr val="202124"/>
                </a:solidFill>
                <a:latin typeface="arial" panose="020B0604020202020204" pitchFamily="34" charset="0"/>
              </a:rPr>
              <a:t>Maria de José.</a:t>
            </a:r>
            <a:br>
              <a:rPr lang="pt-BR" sz="2400" dirty="0">
                <a:solidFill>
                  <a:srgbClr val="202124"/>
                </a:solidFill>
                <a:latin typeface="arial" panose="020B0604020202020204" pitchFamily="34" charset="0"/>
              </a:rPr>
            </a:br>
            <a:r>
              <a:rPr lang="pt-BR" sz="2400" dirty="0">
                <a:solidFill>
                  <a:srgbClr val="202124"/>
                </a:solidFill>
                <a:latin typeface="arial" panose="020B0604020202020204" pitchFamily="34" charset="0"/>
              </a:rPr>
              <a:t>Mãe terna e escolhida,</a:t>
            </a:r>
            <a:br>
              <a:rPr lang="pt-BR" sz="2400" dirty="0">
                <a:solidFill>
                  <a:srgbClr val="202124"/>
                </a:solidFill>
                <a:latin typeface="arial" panose="020B0604020202020204" pitchFamily="34" charset="0"/>
              </a:rPr>
            </a:br>
            <a:r>
              <a:rPr lang="pt-BR" sz="2400" dirty="0">
                <a:solidFill>
                  <a:srgbClr val="202124"/>
                </a:solidFill>
                <a:latin typeface="arial" panose="020B0604020202020204" pitchFamily="34" charset="0"/>
              </a:rPr>
              <a:t>És mãe leal da fé:</a:t>
            </a:r>
            <a:br>
              <a:rPr lang="pt-BR" sz="2400" dirty="0">
                <a:solidFill>
                  <a:srgbClr val="202124"/>
                </a:solidFill>
                <a:latin typeface="arial" panose="020B0604020202020204" pitchFamily="34" charset="0"/>
              </a:rPr>
            </a:br>
            <a:r>
              <a:rPr lang="pt-BR" sz="2400" dirty="0">
                <a:solidFill>
                  <a:srgbClr val="202124"/>
                </a:solidFill>
                <a:latin typeface="arial" panose="020B0604020202020204" pitchFamily="34" charset="0"/>
              </a:rPr>
              <a:t>Seu nome é Maria de Deus!</a:t>
            </a:r>
          </a:p>
          <a:p>
            <a:r>
              <a:rPr lang="pt-BR" sz="2400" dirty="0">
                <a:solidFill>
                  <a:srgbClr val="202124"/>
                </a:solidFill>
                <a:latin typeface="arial" panose="020B0604020202020204" pitchFamily="34" charset="0"/>
              </a:rPr>
              <a:t>Maria santa e fiel,</a:t>
            </a:r>
            <a:br>
              <a:rPr lang="pt-BR" sz="2400" dirty="0">
                <a:solidFill>
                  <a:srgbClr val="202124"/>
                </a:solidFill>
                <a:latin typeface="arial" panose="020B0604020202020204" pitchFamily="34" charset="0"/>
              </a:rPr>
            </a:br>
            <a:r>
              <a:rPr lang="pt-BR" sz="2400" dirty="0">
                <a:solidFill>
                  <a:srgbClr val="202124"/>
                </a:solidFill>
                <a:latin typeface="arial" panose="020B0604020202020204" pitchFamily="34" charset="0"/>
              </a:rPr>
              <a:t>Ensina-nos a viver como escolhidos.</a:t>
            </a:r>
            <a:br>
              <a:rPr lang="pt-BR" sz="2400" dirty="0">
                <a:solidFill>
                  <a:srgbClr val="202124"/>
                </a:solidFill>
                <a:latin typeface="arial" panose="020B0604020202020204" pitchFamily="34" charset="0"/>
              </a:rPr>
            </a:br>
            <a:r>
              <a:rPr lang="pt-BR" sz="2400" dirty="0">
                <a:solidFill>
                  <a:srgbClr val="202124"/>
                </a:solidFill>
                <a:latin typeface="arial" panose="020B0604020202020204" pitchFamily="34" charset="0"/>
              </a:rPr>
              <a:t>Olhos voltados para o céu</a:t>
            </a:r>
            <a:br>
              <a:rPr lang="pt-BR" sz="2400" dirty="0">
                <a:solidFill>
                  <a:srgbClr val="202124"/>
                </a:solidFill>
                <a:latin typeface="arial" panose="020B0604020202020204" pitchFamily="34" charset="0"/>
              </a:rPr>
            </a:br>
            <a:r>
              <a:rPr lang="pt-BR" sz="2400" dirty="0">
                <a:solidFill>
                  <a:srgbClr val="202124"/>
                </a:solidFill>
                <a:latin typeface="arial" panose="020B0604020202020204" pitchFamily="34" charset="0"/>
              </a:rPr>
              <a:t>E por ele construir a nova vida!</a:t>
            </a:r>
          </a:p>
          <a:p>
            <a:r>
              <a:rPr lang="pt-BR" sz="2400" dirty="0">
                <a:solidFill>
                  <a:srgbClr val="202124"/>
                </a:solidFill>
                <a:latin typeface="arial" panose="020B0604020202020204" pitchFamily="34" charset="0"/>
              </a:rPr>
              <a:t>Mãe da obediência,</a:t>
            </a:r>
            <a:br>
              <a:rPr lang="pt-BR" sz="2400" dirty="0">
                <a:solidFill>
                  <a:srgbClr val="202124"/>
                </a:solidFill>
                <a:latin typeface="arial" panose="020B0604020202020204" pitchFamily="34" charset="0"/>
              </a:rPr>
            </a:br>
            <a:r>
              <a:rPr lang="pt-BR" sz="2400" dirty="0">
                <a:solidFill>
                  <a:srgbClr val="202124"/>
                </a:solidFill>
                <a:latin typeface="arial" panose="020B0604020202020204" pitchFamily="34" charset="0"/>
              </a:rPr>
              <a:t>Da graça e do amor,</a:t>
            </a:r>
            <a:br>
              <a:rPr lang="pt-BR" sz="2400" dirty="0">
                <a:solidFill>
                  <a:srgbClr val="202124"/>
                </a:solidFill>
                <a:latin typeface="arial" panose="020B0604020202020204" pitchFamily="34" charset="0"/>
              </a:rPr>
            </a:br>
            <a:r>
              <a:rPr lang="pt-BR" sz="2400" dirty="0">
                <a:solidFill>
                  <a:srgbClr val="202124"/>
                </a:solidFill>
                <a:latin typeface="arial" panose="020B0604020202020204" pitchFamily="34" charset="0"/>
              </a:rPr>
              <a:t>Que os homens se encontrem</a:t>
            </a:r>
            <a:br>
              <a:rPr lang="pt-BR" sz="2400" dirty="0">
                <a:solidFill>
                  <a:srgbClr val="202124"/>
                </a:solidFill>
                <a:latin typeface="arial" panose="020B0604020202020204" pitchFamily="34" charset="0"/>
              </a:rPr>
            </a:br>
            <a:r>
              <a:rPr lang="pt-BR" sz="2400" dirty="0">
                <a:solidFill>
                  <a:srgbClr val="202124"/>
                </a:solidFill>
                <a:latin typeface="arial" panose="020B0604020202020204" pitchFamily="34" charset="0"/>
              </a:rPr>
              <a:t>No filho desta flor:</a:t>
            </a:r>
            <a:br>
              <a:rPr lang="pt-BR" sz="2400" dirty="0">
                <a:solidFill>
                  <a:srgbClr val="202124"/>
                </a:solidFill>
                <a:latin typeface="arial" panose="020B0604020202020204" pitchFamily="34" charset="0"/>
              </a:rPr>
            </a:br>
            <a:r>
              <a:rPr lang="pt-BR" sz="2400" dirty="0">
                <a:solidFill>
                  <a:srgbClr val="202124"/>
                </a:solidFill>
                <a:latin typeface="arial" panose="020B0604020202020204" pitchFamily="34" charset="0"/>
              </a:rPr>
              <a:t>Seu nome é Maria de Deus!</a:t>
            </a:r>
          </a:p>
          <a:p>
            <a:pPr algn="r"/>
            <a:r>
              <a:rPr lang="pt-BR" sz="2400" b="1" i="1" dirty="0">
                <a:solidFill>
                  <a:srgbClr val="202124"/>
                </a:solidFill>
                <a:latin typeface="arial" panose="020B0604020202020204" pitchFamily="34" charset="0"/>
              </a:rPr>
              <a:t>(Canção de Luana)</a:t>
            </a:r>
          </a:p>
          <a:p>
            <a:pPr algn="just"/>
            <a:endParaRPr lang="pt-BR" sz="2400" dirty="0">
              <a:solidFill>
                <a:srgbClr val="6D6D6D"/>
              </a:solidFill>
              <a:latin typeface="PT Serif"/>
            </a:endParaRPr>
          </a:p>
          <a:p>
            <a:endParaRPr lang="pt-BR" sz="2400" dirty="0"/>
          </a:p>
        </p:txBody>
      </p:sp>
      <p:pic>
        <p:nvPicPr>
          <p:cNvPr id="26626" name="Picture 2" descr="Consagrar as famílias a Nossa Senhora - RCC-TO">
            <a:extLst>
              <a:ext uri="{FF2B5EF4-FFF2-40B4-BE49-F238E27FC236}">
                <a16:creationId xmlns:a16="http://schemas.microsoft.com/office/drawing/2014/main" id="{81AD8425-F30D-4990-8E15-03AE81D8E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64" y="2123865"/>
            <a:ext cx="3356714" cy="448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228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1F75D8-FA73-47CC-8B48-4201D4719FE3}"/>
              </a:ext>
            </a:extLst>
          </p:cNvPr>
          <p:cNvSpPr>
            <a:spLocks noGrp="1"/>
          </p:cNvSpPr>
          <p:nvPr>
            <p:ph type="title"/>
          </p:nvPr>
        </p:nvSpPr>
        <p:spPr>
          <a:xfrm>
            <a:off x="1158240" y="345440"/>
            <a:ext cx="9875520" cy="1356360"/>
          </a:xfrm>
        </p:spPr>
        <p:txBody>
          <a:bodyPr/>
          <a:lstStyle/>
          <a:p>
            <a:r>
              <a:rPr lang="pt-BR" b="1" u="sng" dirty="0"/>
              <a:t>Maria nos escritos paulinos (Gal 4,4)</a:t>
            </a:r>
          </a:p>
        </p:txBody>
      </p:sp>
      <p:sp>
        <p:nvSpPr>
          <p:cNvPr id="3" name="Espaço Reservado para Conteúdo 2">
            <a:extLst>
              <a:ext uri="{FF2B5EF4-FFF2-40B4-BE49-F238E27FC236}">
                <a16:creationId xmlns:a16="http://schemas.microsoft.com/office/drawing/2014/main" id="{A5C532D8-2B50-44AD-B00D-82CBE8A04631}"/>
              </a:ext>
            </a:extLst>
          </p:cNvPr>
          <p:cNvSpPr>
            <a:spLocks noGrp="1"/>
          </p:cNvSpPr>
          <p:nvPr>
            <p:ph idx="1"/>
          </p:nvPr>
        </p:nvSpPr>
        <p:spPr>
          <a:xfrm>
            <a:off x="284480" y="1518082"/>
            <a:ext cx="8989522" cy="4994477"/>
          </a:xfrm>
        </p:spPr>
        <p:txBody>
          <a:bodyPr>
            <a:normAutofit lnSpcReduction="10000"/>
          </a:bodyPr>
          <a:lstStyle/>
          <a:p>
            <a:pPr algn="just"/>
            <a:r>
              <a:rPr lang="pt-BR" sz="2400" b="0" i="0" dirty="0">
                <a:solidFill>
                  <a:srgbClr val="6D6D6D"/>
                </a:solidFill>
                <a:effectLst/>
                <a:latin typeface="PT Serif"/>
              </a:rPr>
              <a:t>Pode ser considerada a informação mais antiga sobre Maria (Gal 4, 4): “Mas, vindo a plenitude dos tempos, </a:t>
            </a:r>
            <a:r>
              <a:rPr lang="pt-BR" sz="2400" b="1" i="1" dirty="0">
                <a:solidFill>
                  <a:srgbClr val="6D6D6D"/>
                </a:solidFill>
                <a:effectLst/>
                <a:latin typeface="PT Serif"/>
              </a:rPr>
              <a:t>Deus enviou seu Filho, nascido de mulher,</a:t>
            </a:r>
            <a:r>
              <a:rPr lang="pt-BR" sz="2400" b="0" i="0" dirty="0">
                <a:solidFill>
                  <a:srgbClr val="6D6D6D"/>
                </a:solidFill>
                <a:effectLst/>
                <a:latin typeface="PT Serif"/>
              </a:rPr>
              <a:t> nascido debaixo de lei, para resgatar os que estavam debaixo de lei, a fim de recebermos a adoção de filhos.”</a:t>
            </a:r>
          </a:p>
          <a:p>
            <a:pPr algn="just"/>
            <a:r>
              <a:rPr lang="pt-BR" sz="2400" b="0" i="0" dirty="0">
                <a:solidFill>
                  <a:srgbClr val="6D6D6D"/>
                </a:solidFill>
                <a:effectLst/>
                <a:latin typeface="PT Serif"/>
              </a:rPr>
              <a:t>A encarnação de Cristo é o ponto culminante desta etapa.</a:t>
            </a:r>
            <a:br>
              <a:rPr lang="pt-BR" sz="2400" dirty="0"/>
            </a:br>
            <a:r>
              <a:rPr lang="pt-BR" sz="2400" b="0" i="0" dirty="0">
                <a:solidFill>
                  <a:srgbClr val="6D6D6D"/>
                </a:solidFill>
                <a:effectLst/>
                <a:latin typeface="PT Serif"/>
              </a:rPr>
              <a:t>E Maria é colocada exatamente nesse vértice do plano redentor. Através do seu ministério materno, o Filho do Pai, preexistente ao mundo, se radica na cepa da humanidade.</a:t>
            </a:r>
          </a:p>
          <a:p>
            <a:pPr algn="just"/>
            <a:r>
              <a:rPr lang="pt-BR" sz="2400" b="0" i="0" dirty="0">
                <a:solidFill>
                  <a:srgbClr val="6D6D6D"/>
                </a:solidFill>
                <a:effectLst/>
                <a:latin typeface="PT Serif"/>
              </a:rPr>
              <a:t>Ela é a MULHER que o reveste com a nossa carne e o nosso sangue. São Paulo quer mostrar com isso a condição real e humana de Jesus. </a:t>
            </a:r>
          </a:p>
          <a:p>
            <a:pPr algn="just"/>
            <a:r>
              <a:rPr lang="pt-BR" sz="2400" b="0" i="0" dirty="0">
                <a:solidFill>
                  <a:srgbClr val="6D6D6D"/>
                </a:solidFill>
                <a:effectLst/>
                <a:latin typeface="PT Serif"/>
              </a:rPr>
              <a:t>O apóstolo declara que a pessoa de Maria está vitalmente vinculada ao projeto salvífico de Deus.</a:t>
            </a:r>
            <a:endParaRPr lang="pt-BR" sz="2400" dirty="0"/>
          </a:p>
        </p:txBody>
      </p:sp>
      <p:pic>
        <p:nvPicPr>
          <p:cNvPr id="27650" name="Picture 2" descr="JUMIRE: MARIA – MULHER DE FÉ... APRENDENDO DE NOSSA SENHORA O CAMINHO DA FÉ">
            <a:extLst>
              <a:ext uri="{FF2B5EF4-FFF2-40B4-BE49-F238E27FC236}">
                <a16:creationId xmlns:a16="http://schemas.microsoft.com/office/drawing/2014/main" id="{D756BB6A-C50C-43ED-9849-6E62CC75C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998" y="2084388"/>
            <a:ext cx="1838325"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618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79B1E-D408-476B-A041-84480AA955BA}"/>
              </a:ext>
            </a:extLst>
          </p:cNvPr>
          <p:cNvSpPr>
            <a:spLocks noGrp="1"/>
          </p:cNvSpPr>
          <p:nvPr>
            <p:ph type="title"/>
          </p:nvPr>
        </p:nvSpPr>
        <p:spPr/>
        <p:txBody>
          <a:bodyPr/>
          <a:lstStyle/>
          <a:p>
            <a:r>
              <a:rPr lang="pt-BR" b="1" u="sng" dirty="0"/>
              <a:t>Maria no Apocalipse</a:t>
            </a:r>
          </a:p>
        </p:txBody>
      </p:sp>
      <p:sp>
        <p:nvSpPr>
          <p:cNvPr id="3" name="Espaço Reservado para Conteúdo 2">
            <a:extLst>
              <a:ext uri="{FF2B5EF4-FFF2-40B4-BE49-F238E27FC236}">
                <a16:creationId xmlns:a16="http://schemas.microsoft.com/office/drawing/2014/main" id="{0B42CAB5-5BEC-4AE1-A6A2-72DE0C4EE468}"/>
              </a:ext>
            </a:extLst>
          </p:cNvPr>
          <p:cNvSpPr>
            <a:spLocks noGrp="1"/>
          </p:cNvSpPr>
          <p:nvPr>
            <p:ph idx="1"/>
          </p:nvPr>
        </p:nvSpPr>
        <p:spPr>
          <a:xfrm>
            <a:off x="4387610" y="101600"/>
            <a:ext cx="7601190" cy="6664960"/>
          </a:xfrm>
        </p:spPr>
        <p:txBody>
          <a:bodyPr>
            <a:normAutofit fontScale="92500" lnSpcReduction="20000"/>
          </a:bodyPr>
          <a:lstStyle/>
          <a:p>
            <a:pPr algn="just"/>
            <a:r>
              <a:rPr lang="pt-BR" b="0" i="0" dirty="0">
                <a:solidFill>
                  <a:srgbClr val="6D6D6D"/>
                </a:solidFill>
                <a:effectLst/>
                <a:latin typeface="PT Serif"/>
              </a:rPr>
              <a:t>O capítulo 12 tem algumas referências sobre uma “mulher vestida de sol”, proposto em três cenas com os seguintes personagens:</a:t>
            </a:r>
          </a:p>
          <a:p>
            <a:pPr algn="just"/>
            <a:r>
              <a:rPr lang="pt-BR" b="0" i="0" dirty="0">
                <a:solidFill>
                  <a:srgbClr val="6D6D6D"/>
                </a:solidFill>
                <a:effectLst/>
                <a:latin typeface="PT Serif"/>
              </a:rPr>
              <a:t>1) 1ª cena (</a:t>
            </a:r>
            <a:r>
              <a:rPr lang="pt-BR" b="0" i="0" dirty="0" err="1">
                <a:solidFill>
                  <a:srgbClr val="6D6D6D"/>
                </a:solidFill>
                <a:effectLst/>
                <a:latin typeface="PT Serif"/>
              </a:rPr>
              <a:t>Ap</a:t>
            </a:r>
            <a:r>
              <a:rPr lang="pt-BR" b="0" i="0" dirty="0">
                <a:solidFill>
                  <a:srgbClr val="6D6D6D"/>
                </a:solidFill>
                <a:effectLst/>
                <a:latin typeface="PT Serif"/>
              </a:rPr>
              <a:t> 12, 1-6): a mulher, o dragão e a criança </a:t>
            </a:r>
            <a:r>
              <a:rPr lang="pt-BR" b="0" i="0" dirty="0">
                <a:solidFill>
                  <a:srgbClr val="6D6D6D"/>
                </a:solidFill>
                <a:effectLst/>
                <a:latin typeface="PT Serif"/>
                <a:sym typeface="Wingdings" panose="05000000000000000000" pitchFamily="2" charset="2"/>
              </a:rPr>
              <a:t> </a:t>
            </a:r>
            <a:r>
              <a:rPr lang="pt-BR" b="1" i="1" dirty="0">
                <a:solidFill>
                  <a:srgbClr val="6D6D6D"/>
                </a:solidFill>
                <a:effectLst/>
                <a:latin typeface="PT Serif"/>
              </a:rPr>
              <a:t>uma mulher vestida do sol, tendo a lua debaixo dos seus pés, e uma coroa de doze estrelas sobre a sua cabeça. Estando grávida, gritava com as dores do parto, sofrendo tormentos para dar à luz. </a:t>
            </a:r>
          </a:p>
          <a:p>
            <a:pPr algn="just"/>
            <a:r>
              <a:rPr lang="pt-BR" b="0" i="0" dirty="0">
                <a:solidFill>
                  <a:srgbClr val="6D6D6D"/>
                </a:solidFill>
                <a:effectLst/>
                <a:latin typeface="PT Serif"/>
              </a:rPr>
              <a:t>2) 2ª cena (</a:t>
            </a:r>
            <a:r>
              <a:rPr lang="pt-BR" b="0" i="0" dirty="0" err="1">
                <a:solidFill>
                  <a:srgbClr val="6D6D6D"/>
                </a:solidFill>
                <a:effectLst/>
                <a:latin typeface="PT Serif"/>
              </a:rPr>
              <a:t>Ap</a:t>
            </a:r>
            <a:r>
              <a:rPr lang="pt-BR" b="0" i="0" dirty="0">
                <a:solidFill>
                  <a:srgbClr val="6D6D6D"/>
                </a:solidFill>
                <a:effectLst/>
                <a:latin typeface="PT Serif"/>
              </a:rPr>
              <a:t> 12, 7-12): a guerra entre as forças de Deus e do mal.</a:t>
            </a:r>
          </a:p>
          <a:p>
            <a:pPr algn="just"/>
            <a:r>
              <a:rPr lang="pt-BR" b="0" i="0" dirty="0">
                <a:solidFill>
                  <a:srgbClr val="6D6D6D"/>
                </a:solidFill>
                <a:effectLst/>
                <a:latin typeface="PT Serif"/>
              </a:rPr>
              <a:t>3) 3ª cena: (</a:t>
            </a:r>
            <a:r>
              <a:rPr lang="pt-BR" b="0" i="0" dirty="0" err="1">
                <a:solidFill>
                  <a:srgbClr val="6D6D6D"/>
                </a:solidFill>
                <a:effectLst/>
                <a:latin typeface="PT Serif"/>
              </a:rPr>
              <a:t>Ap</a:t>
            </a:r>
            <a:r>
              <a:rPr lang="pt-BR" b="0" i="0" dirty="0">
                <a:solidFill>
                  <a:srgbClr val="6D6D6D"/>
                </a:solidFill>
                <a:effectLst/>
                <a:latin typeface="PT Serif"/>
              </a:rPr>
              <a:t> 12, 13-17): a mulher perseguida pelo dragão que é vencido.</a:t>
            </a:r>
          </a:p>
          <a:p>
            <a:pPr algn="just"/>
            <a:r>
              <a:rPr lang="pt-BR" b="0" i="0" dirty="0">
                <a:solidFill>
                  <a:srgbClr val="6D6D6D"/>
                </a:solidFill>
                <a:effectLst/>
                <a:latin typeface="PT Serif"/>
              </a:rPr>
              <a:t>O Capítulo 12 do Apocalipse é um texto que deve ser interpretado, primeiramente como sendo </a:t>
            </a:r>
            <a:r>
              <a:rPr lang="pt-BR" b="1" i="1" dirty="0">
                <a:solidFill>
                  <a:srgbClr val="6D6D6D"/>
                </a:solidFill>
                <a:effectLst/>
                <a:latin typeface="PT Serif"/>
              </a:rPr>
              <a:t>eclesiológico</a:t>
            </a:r>
            <a:r>
              <a:rPr lang="pt-BR" b="0" i="0" dirty="0">
                <a:solidFill>
                  <a:srgbClr val="6D6D6D"/>
                </a:solidFill>
                <a:effectLst/>
                <a:latin typeface="PT Serif"/>
              </a:rPr>
              <a:t> (A Igreja peregrina que sofre, é perseguida, mas que tem a força de Jesus e do Espírito Santo de Deus para vencer as armadilhas do mal), depois </a:t>
            </a:r>
            <a:r>
              <a:rPr lang="pt-BR" b="1" i="1" dirty="0" err="1">
                <a:solidFill>
                  <a:srgbClr val="6D6D6D"/>
                </a:solidFill>
                <a:effectLst/>
                <a:latin typeface="PT Serif"/>
              </a:rPr>
              <a:t>mariológico</a:t>
            </a:r>
            <a:r>
              <a:rPr lang="pt-BR" b="0" i="0" dirty="0">
                <a:solidFill>
                  <a:srgbClr val="6D6D6D"/>
                </a:solidFill>
                <a:effectLst/>
                <a:latin typeface="PT Serif"/>
              </a:rPr>
              <a:t> (Maria, mãe da Igreja que caminha).</a:t>
            </a:r>
          </a:p>
          <a:p>
            <a:pPr algn="just"/>
            <a:r>
              <a:rPr lang="pt-BR" b="0" i="0" dirty="0">
                <a:solidFill>
                  <a:srgbClr val="6D6D6D"/>
                </a:solidFill>
                <a:effectLst/>
                <a:latin typeface="PT Serif"/>
              </a:rPr>
              <a:t>“</a:t>
            </a:r>
            <a:r>
              <a:rPr lang="pt-BR" b="1" i="1" dirty="0">
                <a:solidFill>
                  <a:srgbClr val="6D6D6D"/>
                </a:solidFill>
                <a:effectLst/>
                <a:latin typeface="PT Serif"/>
              </a:rPr>
              <a:t>Assim como Eva foi seduzida pela conversa de um Anjo e afastou-se de Deus, desobedecendo à Sua palavra, Maria recebeu a boa-nova pela anunciação de outro Anjo e mereceu trazer Deus em seu seio, obedecendo à Sua palavra. Uma deixou-se seduzir de modo a desobedecer a Deus; a outra deixou-se persuadir a obedecer-Lhe. Deste modo, a Virgem Maria tornou-se advogada da virgem Eva.</a:t>
            </a:r>
            <a:r>
              <a:rPr lang="pt-BR" b="0" i="0" dirty="0">
                <a:solidFill>
                  <a:srgbClr val="6D6D6D"/>
                </a:solidFill>
                <a:effectLst/>
                <a:latin typeface="PT Serif"/>
              </a:rPr>
              <a:t>” (Santo Irineu, 202)</a:t>
            </a:r>
          </a:p>
          <a:p>
            <a:endParaRPr lang="pt-BR" dirty="0"/>
          </a:p>
        </p:txBody>
      </p:sp>
      <p:pic>
        <p:nvPicPr>
          <p:cNvPr id="28674" name="Picture 2" descr="Oração à Nossa Senhora do Apocalipse: para as últimas horas - WeMystic  Brasil">
            <a:extLst>
              <a:ext uri="{FF2B5EF4-FFF2-40B4-BE49-F238E27FC236}">
                <a16:creationId xmlns:a16="http://schemas.microsoft.com/office/drawing/2014/main" id="{B8B73479-F386-4556-A5F8-70BC31513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782" y="-2033"/>
            <a:ext cx="3114675" cy="1466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Oração à Nossa Senhora do Apocalipse: para as últimas horas - WeMystic  Brasil">
            <a:extLst>
              <a:ext uri="{FF2B5EF4-FFF2-40B4-BE49-F238E27FC236}">
                <a16:creationId xmlns:a16="http://schemas.microsoft.com/office/drawing/2014/main" id="{3B78EC94-18AA-482E-849B-C522E7B3D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782" y="5299710"/>
            <a:ext cx="3114675"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873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03743-3567-4123-8C4E-E11E825434AE}"/>
              </a:ext>
            </a:extLst>
          </p:cNvPr>
          <p:cNvSpPr>
            <a:spLocks noGrp="1"/>
          </p:cNvSpPr>
          <p:nvPr>
            <p:ph type="title"/>
          </p:nvPr>
        </p:nvSpPr>
        <p:spPr>
          <a:xfrm>
            <a:off x="8646160" y="2671188"/>
            <a:ext cx="3545840" cy="2680592"/>
          </a:xfrm>
        </p:spPr>
        <p:txBody>
          <a:bodyPr>
            <a:normAutofit/>
          </a:bodyPr>
          <a:lstStyle/>
          <a:p>
            <a:pPr algn="ctr"/>
            <a:r>
              <a:rPr lang="pt-BR" b="1" u="sng" dirty="0"/>
              <a:t>Maria nos escritos primitivos</a:t>
            </a:r>
          </a:p>
        </p:txBody>
      </p:sp>
      <p:sp>
        <p:nvSpPr>
          <p:cNvPr id="3" name="Espaço Reservado para Conteúdo 2">
            <a:extLst>
              <a:ext uri="{FF2B5EF4-FFF2-40B4-BE49-F238E27FC236}">
                <a16:creationId xmlns:a16="http://schemas.microsoft.com/office/drawing/2014/main" id="{2C7C277A-DD50-4DA3-9188-5DC9935A0520}"/>
              </a:ext>
            </a:extLst>
          </p:cNvPr>
          <p:cNvSpPr>
            <a:spLocks noGrp="1"/>
          </p:cNvSpPr>
          <p:nvPr>
            <p:ph idx="1"/>
          </p:nvPr>
        </p:nvSpPr>
        <p:spPr>
          <a:xfrm>
            <a:off x="565574" y="508000"/>
            <a:ext cx="7808161" cy="6512560"/>
          </a:xfrm>
        </p:spPr>
        <p:txBody>
          <a:bodyPr>
            <a:normAutofit/>
          </a:bodyPr>
          <a:lstStyle/>
          <a:p>
            <a:pPr algn="just"/>
            <a:r>
              <a:rPr lang="pt-BR" sz="2400" b="0" i="0" dirty="0">
                <a:solidFill>
                  <a:srgbClr val="6D6D6D"/>
                </a:solidFill>
                <a:effectLst/>
                <a:latin typeface="PT Serif"/>
              </a:rPr>
              <a:t>1. Nos escritos da Tradição: dogmas e ensinamentos do Magistério da Igreja (pontifical, conciliar, apostólico), textos e homilias dos Padres da Igreja, textos da liturgia, tratados dos Doutores da Igreja;</a:t>
            </a:r>
          </a:p>
          <a:p>
            <a:pPr algn="just"/>
            <a:r>
              <a:rPr lang="pt-BR" sz="2400" dirty="0">
                <a:solidFill>
                  <a:srgbClr val="6D6D6D"/>
                </a:solidFill>
                <a:latin typeface="PT Serif"/>
              </a:rPr>
              <a:t>2. </a:t>
            </a:r>
            <a:r>
              <a:rPr lang="pt-BR" sz="2400" b="0" i="0" dirty="0">
                <a:solidFill>
                  <a:srgbClr val="6D6D6D"/>
                </a:solidFill>
                <a:effectLst/>
                <a:latin typeface="PT Serif"/>
              </a:rPr>
              <a:t>Há, também, escritos e comentários exegéticos dos teólogos; e ainda, os numerosos testemunhos dos grandes místicos reconhecidos e canonizados;</a:t>
            </a:r>
          </a:p>
          <a:p>
            <a:pPr algn="just"/>
            <a:r>
              <a:rPr lang="pt-BR" sz="2400" dirty="0">
                <a:solidFill>
                  <a:srgbClr val="6D6D6D"/>
                </a:solidFill>
                <a:latin typeface="PT Serif"/>
              </a:rPr>
              <a:t>3. Temos</a:t>
            </a:r>
            <a:r>
              <a:rPr lang="pt-BR" sz="2400" b="0" i="0" dirty="0">
                <a:solidFill>
                  <a:srgbClr val="6D6D6D"/>
                </a:solidFill>
                <a:effectLst/>
                <a:latin typeface="PT Serif"/>
              </a:rPr>
              <a:t> os inumeráveis “Evangelhos Apócrifos”: estes escritos constituem mesmo a maior fonte de informação sobre a vida da Mãe do Cristo, porque foram redigidos na época e por pessoas diretamente relacionadas com a vida da Santa Família.</a:t>
            </a:r>
          </a:p>
          <a:p>
            <a:pPr algn="just"/>
            <a:r>
              <a:rPr lang="pt-BR" sz="2400" b="0" i="0" dirty="0">
                <a:solidFill>
                  <a:srgbClr val="6D6D6D"/>
                </a:solidFill>
                <a:effectLst/>
                <a:latin typeface="PT Serif"/>
              </a:rPr>
              <a:t>Ainda que esses escritos não sejam canônicos, muitos deles são considerados escritos fidedignos e são citados, algumas vezes, pela própria Hierarquia da Igreja e seu Magistério.</a:t>
            </a:r>
            <a:endParaRPr lang="pt-BR" sz="2400" dirty="0"/>
          </a:p>
        </p:txBody>
      </p:sp>
      <p:pic>
        <p:nvPicPr>
          <p:cNvPr id="29698" name="Picture 2" descr="O sentido da Mãe na Igreja - Vatican News">
            <a:extLst>
              <a:ext uri="{FF2B5EF4-FFF2-40B4-BE49-F238E27FC236}">
                <a16:creationId xmlns:a16="http://schemas.microsoft.com/office/drawing/2014/main" id="{C3413727-7D4D-4ED4-9062-86B4298A8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5586">
            <a:off x="8624253" y="463546"/>
            <a:ext cx="3435667" cy="193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885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A907E1-2270-495C-9231-806D1817DF5B}"/>
              </a:ext>
            </a:extLst>
          </p:cNvPr>
          <p:cNvSpPr>
            <a:spLocks noGrp="1"/>
          </p:cNvSpPr>
          <p:nvPr>
            <p:ph type="title"/>
          </p:nvPr>
        </p:nvSpPr>
        <p:spPr/>
        <p:txBody>
          <a:bodyPr/>
          <a:lstStyle/>
          <a:p>
            <a:r>
              <a:rPr lang="pt-BR" b="1" u="sng" dirty="0"/>
              <a:t>Maria nos dogmas</a:t>
            </a:r>
          </a:p>
        </p:txBody>
      </p:sp>
      <p:sp>
        <p:nvSpPr>
          <p:cNvPr id="3" name="Espaço Reservado para Conteúdo 2">
            <a:extLst>
              <a:ext uri="{FF2B5EF4-FFF2-40B4-BE49-F238E27FC236}">
                <a16:creationId xmlns:a16="http://schemas.microsoft.com/office/drawing/2014/main" id="{7D9C9218-143F-49AC-B73E-3B1FFC8C26A3}"/>
              </a:ext>
            </a:extLst>
          </p:cNvPr>
          <p:cNvSpPr>
            <a:spLocks noGrp="1"/>
          </p:cNvSpPr>
          <p:nvPr>
            <p:ph idx="1"/>
          </p:nvPr>
        </p:nvSpPr>
        <p:spPr/>
        <p:txBody>
          <a:bodyPr>
            <a:normAutofit/>
          </a:bodyPr>
          <a:lstStyle/>
          <a:p>
            <a:pPr algn="just"/>
            <a:r>
              <a:rPr lang="pt-BR" sz="3200" dirty="0"/>
              <a:t>Maternidade (</a:t>
            </a:r>
            <a:r>
              <a:rPr lang="pt-BR" sz="3200" dirty="0" err="1"/>
              <a:t>theotókos</a:t>
            </a:r>
            <a:r>
              <a:rPr lang="pt-BR" sz="3200" dirty="0"/>
              <a:t>): à luz da Trindade e da Cristologia.</a:t>
            </a:r>
          </a:p>
          <a:p>
            <a:pPr algn="just"/>
            <a:r>
              <a:rPr lang="pt-BR" sz="3200" dirty="0"/>
              <a:t>Virgindade: à luz da teologia bíblica e patrística.</a:t>
            </a:r>
          </a:p>
          <a:p>
            <a:pPr algn="just"/>
            <a:r>
              <a:rPr lang="pt-BR" sz="3200" dirty="0"/>
              <a:t>Imaculada Conceição: no horizonte da antropologia teológica e teologia da graça.</a:t>
            </a:r>
          </a:p>
          <a:p>
            <a:pPr algn="just"/>
            <a:r>
              <a:rPr lang="pt-BR" sz="3200" dirty="0"/>
              <a:t>Assunção: em relação à escatologia.</a:t>
            </a:r>
          </a:p>
        </p:txBody>
      </p:sp>
      <p:pic>
        <p:nvPicPr>
          <p:cNvPr id="32770" name="Picture 2" descr="Os dogmas marianos – Diocese de Santo André">
            <a:extLst>
              <a:ext uri="{FF2B5EF4-FFF2-40B4-BE49-F238E27FC236}">
                <a16:creationId xmlns:a16="http://schemas.microsoft.com/office/drawing/2014/main" id="{C011C847-210C-4AF7-B19C-450B1AF07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5024" y="4606190"/>
            <a:ext cx="3935268" cy="1967634"/>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Os títulos de Nossa Senhora que damos para Ela são nomes">
            <a:extLst>
              <a:ext uri="{FF2B5EF4-FFF2-40B4-BE49-F238E27FC236}">
                <a16:creationId xmlns:a16="http://schemas.microsoft.com/office/drawing/2014/main" id="{2C3DB0F9-2347-4021-811C-87CAB8C82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324" y="448006"/>
            <a:ext cx="3876675"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505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BD7C80-4238-4506-9E80-AA0A4B60B3E7}"/>
              </a:ext>
            </a:extLst>
          </p:cNvPr>
          <p:cNvSpPr>
            <a:spLocks noGrp="1"/>
          </p:cNvSpPr>
          <p:nvPr>
            <p:ph type="title"/>
          </p:nvPr>
        </p:nvSpPr>
        <p:spPr>
          <a:xfrm>
            <a:off x="4343561" y="359950"/>
            <a:ext cx="7095172" cy="1280890"/>
          </a:xfrm>
        </p:spPr>
        <p:txBody>
          <a:bodyPr/>
          <a:lstStyle/>
          <a:p>
            <a:r>
              <a:rPr lang="pt-BR" b="1" u="sng" dirty="0"/>
              <a:t>Maria na perspectiva latino-americana</a:t>
            </a:r>
          </a:p>
        </p:txBody>
      </p:sp>
      <p:sp>
        <p:nvSpPr>
          <p:cNvPr id="3" name="Espaço Reservado para Conteúdo 2">
            <a:extLst>
              <a:ext uri="{FF2B5EF4-FFF2-40B4-BE49-F238E27FC236}">
                <a16:creationId xmlns:a16="http://schemas.microsoft.com/office/drawing/2014/main" id="{41DC9612-57B6-42BC-A6D5-E1169E019B50}"/>
              </a:ext>
            </a:extLst>
          </p:cNvPr>
          <p:cNvSpPr>
            <a:spLocks noGrp="1"/>
          </p:cNvSpPr>
          <p:nvPr>
            <p:ph idx="1"/>
          </p:nvPr>
        </p:nvSpPr>
        <p:spPr>
          <a:xfrm>
            <a:off x="1673014" y="1980688"/>
            <a:ext cx="10204026" cy="4649442"/>
          </a:xfrm>
        </p:spPr>
        <p:txBody>
          <a:bodyPr>
            <a:normAutofit/>
          </a:bodyPr>
          <a:lstStyle/>
          <a:p>
            <a:pPr algn="just"/>
            <a:r>
              <a:rPr lang="pt-BR" sz="2400" dirty="0"/>
              <a:t>• Esquema: o que se diz sobre Maria, o que afirma sobre Deus, o que revela sobre nós. </a:t>
            </a:r>
          </a:p>
          <a:p>
            <a:pPr algn="just"/>
            <a:r>
              <a:rPr lang="pt-BR" sz="2400" dirty="0"/>
              <a:t>•</a:t>
            </a:r>
            <a:r>
              <a:rPr lang="pt-BR" sz="2400" dirty="0" err="1"/>
              <a:t>Theotókos</a:t>
            </a:r>
            <a:r>
              <a:rPr lang="pt-BR" sz="2400" dirty="0"/>
              <a:t>: Maria mãe, educadora e discípula do Filho de Deus encarnado. Filha predileta do Pai, templo do Espírito Santo. </a:t>
            </a:r>
          </a:p>
          <a:p>
            <a:pPr algn="just"/>
            <a:r>
              <a:rPr lang="pt-BR" sz="2400" dirty="0"/>
              <a:t>• Maria Virgem: associação com a “Terra Virgem”. Valorização do corpo da mulher. Virgindade como opção de vida. </a:t>
            </a:r>
          </a:p>
          <a:p>
            <a:pPr algn="just"/>
            <a:r>
              <a:rPr lang="pt-BR" sz="2400" dirty="0"/>
              <a:t>• Imaculada: Maria é a imagem realizada da Nova Humanidade sonhada por Deus. </a:t>
            </a:r>
          </a:p>
          <a:p>
            <a:pPr algn="just"/>
            <a:r>
              <a:rPr lang="pt-BR" sz="2400" dirty="0"/>
              <a:t>• Assunção: Deus assume e transforma toda a pessoa de Maria e a sua história. </a:t>
            </a:r>
          </a:p>
        </p:txBody>
      </p:sp>
      <p:pic>
        <p:nvPicPr>
          <p:cNvPr id="41986" name="Picture 2" descr="Theologiapública: TEOLOGIA DA LIBERTAÇÃO NO BRASIL | KOINONIA">
            <a:extLst>
              <a:ext uri="{FF2B5EF4-FFF2-40B4-BE49-F238E27FC236}">
                <a16:creationId xmlns:a16="http://schemas.microsoft.com/office/drawing/2014/main" id="{CAB5BEA9-F6B0-4E8A-B09C-F75C8C83A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640"/>
            <a:ext cx="4300855" cy="184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173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3EDCE1-A01C-489B-B319-A0106C16B1D2}"/>
              </a:ext>
            </a:extLst>
          </p:cNvPr>
          <p:cNvSpPr>
            <a:spLocks noGrp="1"/>
          </p:cNvSpPr>
          <p:nvPr>
            <p:ph type="title"/>
          </p:nvPr>
        </p:nvSpPr>
        <p:spPr>
          <a:xfrm>
            <a:off x="921172" y="332913"/>
            <a:ext cx="10508827" cy="801950"/>
          </a:xfrm>
        </p:spPr>
        <p:txBody>
          <a:bodyPr>
            <a:normAutofit fontScale="90000"/>
          </a:bodyPr>
          <a:lstStyle/>
          <a:p>
            <a:r>
              <a:rPr lang="pt-BR" b="1" u="sng" dirty="0"/>
              <a:t>Maria nos escritos contemporâneos </a:t>
            </a:r>
          </a:p>
        </p:txBody>
      </p:sp>
      <p:sp>
        <p:nvSpPr>
          <p:cNvPr id="3" name="Espaço Reservado para Conteúdo 2">
            <a:extLst>
              <a:ext uri="{FF2B5EF4-FFF2-40B4-BE49-F238E27FC236}">
                <a16:creationId xmlns:a16="http://schemas.microsoft.com/office/drawing/2014/main" id="{F3ACEFA6-42FE-48F3-8F60-74CC26681CC2}"/>
              </a:ext>
            </a:extLst>
          </p:cNvPr>
          <p:cNvSpPr>
            <a:spLocks noGrp="1"/>
          </p:cNvSpPr>
          <p:nvPr>
            <p:ph idx="1"/>
          </p:nvPr>
        </p:nvSpPr>
        <p:spPr>
          <a:xfrm>
            <a:off x="4328160" y="1331650"/>
            <a:ext cx="7233920" cy="5193437"/>
          </a:xfrm>
        </p:spPr>
        <p:txBody>
          <a:bodyPr>
            <a:normAutofit fontScale="92500"/>
          </a:bodyPr>
          <a:lstStyle/>
          <a:p>
            <a:pPr algn="just" fontAlgn="base">
              <a:lnSpc>
                <a:spcPts val="2040"/>
              </a:lnSpc>
              <a:spcAft>
                <a:spcPts val="800"/>
              </a:spcAft>
            </a:pPr>
            <a:r>
              <a:rPr lang="pt-BR" sz="2400" b="1" dirty="0">
                <a:solidFill>
                  <a:srgbClr val="00010C"/>
                </a:solidFill>
                <a:latin typeface="Open Sans" panose="020B0606030504020204" pitchFamily="34" charset="0"/>
                <a:ea typeface="Times New Roman" panose="02020603050405020304" pitchFamily="18" charset="0"/>
                <a:cs typeface="Times New Roman" panose="02020603050405020304" pitchFamily="18" charset="0"/>
              </a:rPr>
              <a:t>LUMEN GENTUIM (C</a:t>
            </a:r>
            <a:r>
              <a:rPr lang="pt-BR" b="1" dirty="0">
                <a:solidFill>
                  <a:srgbClr val="00010C"/>
                </a:solidFill>
                <a:effectLst/>
                <a:latin typeface="Open Sans" panose="020B0606030504020204" pitchFamily="34" charset="0"/>
                <a:ea typeface="Times New Roman" panose="02020603050405020304" pitchFamily="18" charset="0"/>
                <a:cs typeface="Times New Roman" panose="02020603050405020304" pitchFamily="18" charset="0"/>
              </a:rPr>
              <a:t>apítulo VIII)</a:t>
            </a:r>
            <a:r>
              <a:rPr lang="pt-BR" dirty="0">
                <a:solidFill>
                  <a:srgbClr val="00010C"/>
                </a:solidFill>
                <a:effectLst/>
                <a:latin typeface="Open Sans" panose="020B0606030504020204" pitchFamily="34" charset="0"/>
                <a:ea typeface="Times New Roman" panose="02020603050405020304" pitchFamily="18" charset="0"/>
                <a:cs typeface="Times New Roman" panose="02020603050405020304" pitchFamily="18" charset="0"/>
              </a:rPr>
              <a:t>:  integra o mistério da Mãe de Deus no mistério de Cristo e da Igreja. </a:t>
            </a:r>
          </a:p>
          <a:p>
            <a:pPr algn="just" fontAlgn="base">
              <a:lnSpc>
                <a:spcPts val="2040"/>
              </a:lnSpc>
              <a:spcAft>
                <a:spcPts val="800"/>
              </a:spcAft>
            </a:pPr>
            <a:r>
              <a:rPr lang="pt-BR" dirty="0">
                <a:solidFill>
                  <a:srgbClr val="00010C"/>
                </a:solidFill>
                <a:effectLst/>
                <a:latin typeface="Open Sans" panose="020B0606030504020204" pitchFamily="34" charset="0"/>
                <a:ea typeface="Times New Roman" panose="02020603050405020304" pitchFamily="18" charset="0"/>
                <a:cs typeface="Times New Roman" panose="02020603050405020304" pitchFamily="18" charset="0"/>
              </a:rPr>
              <a:t>Este documento dá destaque à fundamentação bíblica e tradicional da doutrina mariana, levando em conta a exegese recente, os Padres da Igreja e dos teólogos posteriores.</a:t>
            </a:r>
            <a:r>
              <a:rPr lang="pt-BR" sz="2400" dirty="0">
                <a:latin typeface="Calibri" panose="020F0502020204030204" pitchFamily="34" charset="0"/>
                <a:ea typeface="Times New Roman" panose="02020603050405020304" pitchFamily="18" charset="0"/>
                <a:cs typeface="Times New Roman" panose="02020603050405020304" pitchFamily="18" charset="0"/>
              </a:rPr>
              <a:t> </a:t>
            </a:r>
          </a:p>
          <a:p>
            <a:pPr algn="just" fontAlgn="base">
              <a:lnSpc>
                <a:spcPts val="2040"/>
              </a:lnSpc>
              <a:spcAft>
                <a:spcPts val="800"/>
              </a:spcAft>
            </a:pPr>
            <a:r>
              <a:rPr lang="pt-BR" dirty="0">
                <a:solidFill>
                  <a:srgbClr val="00010C"/>
                </a:solidFill>
                <a:effectLst/>
                <a:latin typeface="Open Sans" panose="020B0606030504020204" pitchFamily="34" charset="0"/>
                <a:ea typeface="Times New Roman" panose="02020603050405020304" pitchFamily="18" charset="0"/>
                <a:cs typeface="Times New Roman" panose="02020603050405020304" pitchFamily="18" charset="0"/>
              </a:rPr>
              <a:t>No seu conteúdo, representa a doutrina clássica em termos modernos: Maria, a Mãe de Deus e tipo de Igreja é vista como pessoa que se oferece livre e conscientemente à graça de Deus. </a:t>
            </a:r>
          </a:p>
          <a:p>
            <a:pPr algn="just" fontAlgn="base">
              <a:lnSpc>
                <a:spcPts val="2040"/>
              </a:lnSpc>
              <a:spcAft>
                <a:spcPts val="800"/>
              </a:spcAft>
            </a:pPr>
            <a:r>
              <a:rPr lang="pt-BR" dirty="0">
                <a:solidFill>
                  <a:srgbClr val="00010C"/>
                </a:solidFill>
                <a:effectLst/>
                <a:latin typeface="Open Sans" panose="020B0606030504020204" pitchFamily="34" charset="0"/>
                <a:ea typeface="Times New Roman" panose="02020603050405020304" pitchFamily="18" charset="0"/>
                <a:cs typeface="Times New Roman" panose="02020603050405020304" pitchFamily="18" charset="0"/>
              </a:rPr>
              <a:t>A devoção aparece como incentivo para a fé e amor de Jesus. E favorece ao diálogo ecumênico, assumido no Concílio. </a:t>
            </a:r>
          </a:p>
          <a:p>
            <a:pPr algn="just" fontAlgn="base">
              <a:lnSpc>
                <a:spcPts val="2040"/>
              </a:lnSpc>
              <a:spcAft>
                <a:spcPts val="800"/>
              </a:spcAft>
            </a:pPr>
            <a:r>
              <a:rPr lang="pt-BR" dirty="0">
                <a:solidFill>
                  <a:srgbClr val="00010C"/>
                </a:solidFill>
                <a:effectLst/>
                <a:latin typeface="Open Sans" panose="020B0606030504020204" pitchFamily="34" charset="0"/>
                <a:ea typeface="Times New Roman" panose="02020603050405020304" pitchFamily="18" charset="0"/>
                <a:cs typeface="Times New Roman" panose="02020603050405020304" pitchFamily="18" charset="0"/>
              </a:rPr>
              <a:t>O Papa Paulo VI na promulgação da Constituição </a:t>
            </a:r>
            <a:r>
              <a:rPr lang="pt-BR" dirty="0" err="1">
                <a:solidFill>
                  <a:srgbClr val="00010C"/>
                </a:solidFill>
                <a:effectLst/>
                <a:latin typeface="Open Sans" panose="020B0606030504020204" pitchFamily="34" charset="0"/>
                <a:ea typeface="Times New Roman" panose="02020603050405020304" pitchFamily="18" charset="0"/>
                <a:cs typeface="Times New Roman" panose="02020603050405020304" pitchFamily="18" charset="0"/>
              </a:rPr>
              <a:t>Lumem</a:t>
            </a:r>
            <a:r>
              <a:rPr lang="pt-BR" dirty="0">
                <a:solidFill>
                  <a:srgbClr val="00010C"/>
                </a:solidFill>
                <a:effectLst/>
                <a:latin typeface="Open Sans" panose="020B0606030504020204" pitchFamily="34" charset="0"/>
                <a:ea typeface="Times New Roman" panose="02020603050405020304" pitchFamily="18" charset="0"/>
                <a:cs typeface="Times New Roman" panose="02020603050405020304" pitchFamily="18" charset="0"/>
              </a:rPr>
              <a:t> Gentium, terminou sua alocução proclamando Maria Mãe da Igreja, título que não aparece no documento conciliar, mas foi acrescido às “Ladainhas </a:t>
            </a:r>
            <a:r>
              <a:rPr lang="pt-BR" dirty="0" err="1">
                <a:solidFill>
                  <a:srgbClr val="00010C"/>
                </a:solidFill>
                <a:effectLst/>
                <a:latin typeface="Open Sans" panose="020B0606030504020204" pitchFamily="34" charset="0"/>
                <a:ea typeface="Times New Roman" panose="02020603050405020304" pitchFamily="18" charset="0"/>
                <a:cs typeface="Times New Roman" panose="02020603050405020304" pitchFamily="18" charset="0"/>
              </a:rPr>
              <a:t>lauretanas</a:t>
            </a:r>
            <a:r>
              <a:rPr lang="pt-BR" dirty="0">
                <a:solidFill>
                  <a:srgbClr val="00010C"/>
                </a:solidFill>
                <a:effectLst/>
                <a:latin typeface="Open Sans" panose="020B0606030504020204" pitchFamily="34" charset="0"/>
                <a:ea typeface="Times New Roman" panose="02020603050405020304" pitchFamily="18" charset="0"/>
                <a:cs typeface="Times New Roman" panose="02020603050405020304" pitchFamily="18" charset="0"/>
              </a:rPr>
              <a:t>” (FIORES, 1995).</a:t>
            </a:r>
          </a:p>
        </p:txBody>
      </p:sp>
      <p:pic>
        <p:nvPicPr>
          <p:cNvPr id="38916" name="Picture 4" descr="O sentido da Mãe na Igreja - Vatican News">
            <a:extLst>
              <a:ext uri="{FF2B5EF4-FFF2-40B4-BE49-F238E27FC236}">
                <a16:creationId xmlns:a16="http://schemas.microsoft.com/office/drawing/2014/main" id="{CF6960A8-397B-4E10-BD6D-17FFD67D9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80" y="2042160"/>
            <a:ext cx="4253880" cy="239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976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9085954-21D3-47A8-81E5-4DED45A8187D}"/>
              </a:ext>
            </a:extLst>
          </p:cNvPr>
          <p:cNvSpPr>
            <a:spLocks noGrp="1"/>
          </p:cNvSpPr>
          <p:nvPr>
            <p:ph idx="1"/>
          </p:nvPr>
        </p:nvSpPr>
        <p:spPr>
          <a:xfrm>
            <a:off x="1251678" y="375920"/>
            <a:ext cx="7018562" cy="5503673"/>
          </a:xfrm>
        </p:spPr>
        <p:txBody>
          <a:bodyPr>
            <a:normAutofit lnSpcReduction="10000"/>
          </a:bodyPr>
          <a:lstStyle/>
          <a:p>
            <a:pPr algn="just"/>
            <a:r>
              <a:rPr lang="pt-BR" sz="2000" b="1" cap="all" dirty="0" err="1">
                <a:solidFill>
                  <a:srgbClr val="00010C"/>
                </a:solidFill>
                <a:effectLst/>
                <a:latin typeface="inherit"/>
                <a:ea typeface="Times New Roman" panose="02020603050405020304" pitchFamily="18" charset="0"/>
                <a:cs typeface="Open Sans" panose="020B0606030504020204" pitchFamily="34" charset="0"/>
              </a:rPr>
              <a:t>Marialis</a:t>
            </a:r>
            <a:r>
              <a:rPr lang="pt-BR" sz="2000" b="1" cap="all" dirty="0">
                <a:solidFill>
                  <a:srgbClr val="00010C"/>
                </a:solidFill>
                <a:effectLst/>
                <a:latin typeface="inherit"/>
                <a:ea typeface="Times New Roman" panose="02020603050405020304" pitchFamily="18" charset="0"/>
                <a:cs typeface="Open Sans" panose="020B0606030504020204" pitchFamily="34" charset="0"/>
              </a:rPr>
              <a:t> </a:t>
            </a:r>
            <a:r>
              <a:rPr lang="pt-BR" sz="2000" b="1" cap="all" dirty="0" err="1">
                <a:solidFill>
                  <a:srgbClr val="00010C"/>
                </a:solidFill>
                <a:effectLst/>
                <a:latin typeface="inherit"/>
                <a:ea typeface="Times New Roman" panose="02020603050405020304" pitchFamily="18" charset="0"/>
                <a:cs typeface="Open Sans" panose="020B0606030504020204" pitchFamily="34" charset="0"/>
              </a:rPr>
              <a:t>Cultus</a:t>
            </a:r>
            <a:r>
              <a:rPr lang="pt-BR" b="1" dirty="0">
                <a:latin typeface="Calibri" panose="020F0502020204030204" pitchFamily="34" charset="0"/>
                <a:ea typeface="Times New Roman" panose="02020603050405020304" pitchFamily="18" charset="0"/>
                <a:cs typeface="Times New Roman" panose="02020603050405020304" pitchFamily="18" charset="0"/>
              </a:rPr>
              <a:t> </a:t>
            </a:r>
            <a:r>
              <a:rPr lang="pt-BR" b="1" dirty="0">
                <a:solidFill>
                  <a:srgbClr val="00010C"/>
                </a:solidFill>
                <a:latin typeface="Open Sans" panose="020B0606030504020204" pitchFamily="34" charset="0"/>
                <a:ea typeface="Times New Roman" panose="02020603050405020304" pitchFamily="18" charset="0"/>
                <a:cs typeface="Times New Roman" panose="02020603050405020304" pitchFamily="18" charset="0"/>
              </a:rPr>
              <a:t>(</a:t>
            </a:r>
            <a:r>
              <a:rPr lang="pt-BR" sz="2000" dirty="0">
                <a:solidFill>
                  <a:srgbClr val="00010C"/>
                </a:solidFill>
                <a:effectLst/>
                <a:latin typeface="Open Sans" panose="020B0606030504020204" pitchFamily="34" charset="0"/>
                <a:ea typeface="Times New Roman" panose="02020603050405020304" pitchFamily="18" charset="0"/>
                <a:cs typeface="Times New Roman" panose="02020603050405020304" pitchFamily="18" charset="0"/>
              </a:rPr>
              <a:t>Papa Paulo VI (02/02/ 1974)):  parte da renovação litúrgica, decidida pelo Concílio Vaticano II, para explicar o lugar de Maria no ciclo geral e o sentido das festas propriamente marianas (FIORES, 1995), para […] promover generosamente o culto, sobretudo o litúrgico, para com a Bem-Aventurada Virgem Maria; dando grande valor às práticas e aos exercícios de piedade recomendados pelo magistério […] (LG 67). </a:t>
            </a:r>
          </a:p>
          <a:p>
            <a:pPr algn="just"/>
            <a:r>
              <a:rPr lang="pt-BR" sz="2000" dirty="0">
                <a:solidFill>
                  <a:srgbClr val="00010C"/>
                </a:solidFill>
                <a:effectLst/>
                <a:latin typeface="Open Sans" panose="020B0606030504020204" pitchFamily="34" charset="0"/>
                <a:ea typeface="Times New Roman" panose="02020603050405020304" pitchFamily="18" charset="0"/>
                <a:cs typeface="Times New Roman" panose="02020603050405020304" pitchFamily="18" charset="0"/>
              </a:rPr>
              <a:t>Neste ensinamento, Paulo VI articula a questão da cultura e da </a:t>
            </a:r>
            <a:r>
              <a:rPr lang="pt-BR" sz="2000" dirty="0" err="1">
                <a:solidFill>
                  <a:srgbClr val="00010C"/>
                </a:solidFill>
                <a:effectLst/>
                <a:latin typeface="Open Sans" panose="020B0606030504020204" pitchFamily="34" charset="0"/>
                <a:ea typeface="Times New Roman" panose="02020603050405020304" pitchFamily="18" charset="0"/>
                <a:cs typeface="Times New Roman" panose="02020603050405020304" pitchFamily="18" charset="0"/>
              </a:rPr>
              <a:t>inculturação</a:t>
            </a:r>
            <a:r>
              <a:rPr lang="pt-BR" sz="2000" dirty="0">
                <a:solidFill>
                  <a:srgbClr val="00010C"/>
                </a:solidFill>
                <a:effectLst/>
                <a:latin typeface="Open Sans" panose="020B0606030504020204" pitchFamily="34" charset="0"/>
                <a:ea typeface="Times New Roman" panose="02020603050405020304" pitchFamily="18" charset="0"/>
                <a:cs typeface="Times New Roman" panose="02020603050405020304" pitchFamily="18" charset="0"/>
              </a:rPr>
              <a:t> do culto devido a Maria, como a Mulher que soube viver no seu contexto e inserir-se no mistério de Cristo, porque foi uma mulher que acreditou naquilo que o Senhor lhe disse.</a:t>
            </a:r>
            <a:r>
              <a:rPr lang="pt-BR" dirty="0">
                <a:latin typeface="Calibri" panose="020F0502020204030204" pitchFamily="34" charset="0"/>
                <a:ea typeface="Times New Roman" panose="02020603050405020304" pitchFamily="18" charset="0"/>
                <a:cs typeface="Times New Roman" panose="02020603050405020304" pitchFamily="18" charset="0"/>
              </a:rPr>
              <a:t> </a:t>
            </a:r>
          </a:p>
          <a:p>
            <a:pPr algn="just"/>
            <a:r>
              <a:rPr lang="pt-BR" dirty="0">
                <a:solidFill>
                  <a:srgbClr val="00010C"/>
                </a:solidFill>
                <a:latin typeface="Open Sans" panose="020B0606030504020204" pitchFamily="34" charset="0"/>
                <a:ea typeface="Times New Roman" panose="02020603050405020304" pitchFamily="18" charset="0"/>
                <a:cs typeface="Times New Roman" panose="02020603050405020304" pitchFamily="18" charset="0"/>
              </a:rPr>
              <a:t>N</a:t>
            </a:r>
            <a:r>
              <a:rPr lang="pt-BR" sz="2000" dirty="0">
                <a:solidFill>
                  <a:srgbClr val="00010C"/>
                </a:solidFill>
                <a:effectLst/>
                <a:latin typeface="Open Sans" panose="020B0606030504020204" pitchFamily="34" charset="0"/>
                <a:ea typeface="Times New Roman" panose="02020603050405020304" pitchFamily="18" charset="0"/>
                <a:cs typeface="Times New Roman" panose="02020603050405020304" pitchFamily="18" charset="0"/>
              </a:rPr>
              <a:t>o seu conteúdo doutrinal, o mistério de Maria deve ser compreendido como um mistério trinitário, </a:t>
            </a:r>
            <a:r>
              <a:rPr lang="pt-BR" sz="2000" dirty="0" err="1">
                <a:solidFill>
                  <a:srgbClr val="00010C"/>
                </a:solidFill>
                <a:effectLst/>
                <a:latin typeface="Open Sans" panose="020B0606030504020204" pitchFamily="34" charset="0"/>
                <a:ea typeface="Times New Roman" panose="02020603050405020304" pitchFamily="18" charset="0"/>
                <a:cs typeface="Times New Roman" panose="02020603050405020304" pitchFamily="18" charset="0"/>
              </a:rPr>
              <a:t>cristológico</a:t>
            </a:r>
            <a:r>
              <a:rPr lang="pt-BR" sz="2000" dirty="0">
                <a:solidFill>
                  <a:srgbClr val="00010C"/>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pt-BR" sz="2000" dirty="0" err="1">
                <a:solidFill>
                  <a:srgbClr val="00010C"/>
                </a:solidFill>
                <a:effectLst/>
                <a:latin typeface="Open Sans" panose="020B0606030504020204" pitchFamily="34" charset="0"/>
                <a:ea typeface="Times New Roman" panose="02020603050405020304" pitchFamily="18" charset="0"/>
                <a:cs typeface="Times New Roman" panose="02020603050405020304" pitchFamily="18" charset="0"/>
              </a:rPr>
              <a:t>pneumatológico</a:t>
            </a:r>
            <a:r>
              <a:rPr lang="pt-BR" sz="2000" dirty="0">
                <a:solidFill>
                  <a:srgbClr val="00010C"/>
                </a:solidFill>
                <a:effectLst/>
                <a:latin typeface="Open Sans" panose="020B0606030504020204" pitchFamily="34" charset="0"/>
                <a:ea typeface="Times New Roman" panose="02020603050405020304" pitchFamily="18" charset="0"/>
                <a:cs typeface="Times New Roman" panose="02020603050405020304" pitchFamily="18" charset="0"/>
              </a:rPr>
              <a:t> e eclesial (MC 29).</a:t>
            </a:r>
            <a:endParaRPr lang="pt-BR" dirty="0"/>
          </a:p>
          <a:p>
            <a:pPr algn="just"/>
            <a:endParaRPr lang="pt-BR" dirty="0"/>
          </a:p>
        </p:txBody>
      </p:sp>
      <p:pic>
        <p:nvPicPr>
          <p:cNvPr id="40962" name="Picture 2" descr="Nossa Senhora Rainha - Mãe da Igreja">
            <a:extLst>
              <a:ext uri="{FF2B5EF4-FFF2-40B4-BE49-F238E27FC236}">
                <a16:creationId xmlns:a16="http://schemas.microsoft.com/office/drawing/2014/main" id="{739DE8E6-1A5D-4DB7-9909-8FEBE1D1A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2133" y="1737360"/>
            <a:ext cx="2191330" cy="3163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07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60B710-00A1-4DE9-BB80-5F0954631946}"/>
              </a:ext>
            </a:extLst>
          </p:cNvPr>
          <p:cNvSpPr>
            <a:spLocks noGrp="1"/>
          </p:cNvSpPr>
          <p:nvPr>
            <p:ph type="title"/>
          </p:nvPr>
        </p:nvSpPr>
        <p:spPr>
          <a:xfrm>
            <a:off x="2334826" y="609600"/>
            <a:ext cx="9019714" cy="1320800"/>
          </a:xfrm>
        </p:spPr>
        <p:txBody>
          <a:bodyPr>
            <a:normAutofit/>
          </a:bodyPr>
          <a:lstStyle/>
          <a:p>
            <a:pPr algn="just"/>
            <a:r>
              <a:rPr lang="pt-BR" b="1" dirty="0"/>
              <a:t>Do Amor ensinado por Jesus, chegamos ao Coração da Mãe!</a:t>
            </a:r>
          </a:p>
        </p:txBody>
      </p:sp>
      <p:sp>
        <p:nvSpPr>
          <p:cNvPr id="3" name="Espaço Reservado para Conteúdo 2">
            <a:extLst>
              <a:ext uri="{FF2B5EF4-FFF2-40B4-BE49-F238E27FC236}">
                <a16:creationId xmlns:a16="http://schemas.microsoft.com/office/drawing/2014/main" id="{B44392A7-D9B7-4171-B33C-B7206F88EAED}"/>
              </a:ext>
            </a:extLst>
          </p:cNvPr>
          <p:cNvSpPr>
            <a:spLocks noGrp="1"/>
          </p:cNvSpPr>
          <p:nvPr>
            <p:ph idx="1"/>
          </p:nvPr>
        </p:nvSpPr>
        <p:spPr>
          <a:xfrm>
            <a:off x="1171852" y="2341563"/>
            <a:ext cx="10369118" cy="4318000"/>
          </a:xfrm>
        </p:spPr>
        <p:txBody>
          <a:bodyPr>
            <a:normAutofit/>
          </a:bodyPr>
          <a:lstStyle/>
          <a:p>
            <a:pPr algn="just"/>
            <a:r>
              <a:rPr lang="pt-BR" b="0" i="0" dirty="0">
                <a:solidFill>
                  <a:srgbClr val="050505"/>
                </a:solidFill>
                <a:effectLst/>
                <a:latin typeface="inherit"/>
              </a:rPr>
              <a:t>Há um antigo mantra que diz: “Onde reina o amor, fraterno amor, onde reina o amor Deus aí está”. Pensar no Amor ensinado por Jesus nos leva a pensar no ventre que o gerou, no colo que o acolheu, nas mãos que d’Ele cuidaram... Maria foi solícita em tudo. </a:t>
            </a:r>
          </a:p>
          <a:p>
            <a:pPr algn="just"/>
            <a:r>
              <a:rPr lang="pt-BR" b="0" i="0" dirty="0">
                <a:solidFill>
                  <a:srgbClr val="050505"/>
                </a:solidFill>
                <a:effectLst/>
                <a:latin typeface="inherit"/>
              </a:rPr>
              <a:t>Foi mulher firme na fé, quando disse “Sim” ao Anjo de Deus, mesmo “quando não conhecia homem algum” (</a:t>
            </a:r>
            <a:r>
              <a:rPr lang="pt-BR" b="0" i="0" dirty="0" err="1">
                <a:solidFill>
                  <a:srgbClr val="050505"/>
                </a:solidFill>
                <a:effectLst/>
                <a:latin typeface="inherit"/>
              </a:rPr>
              <a:t>Lc</a:t>
            </a:r>
            <a:r>
              <a:rPr lang="pt-BR" b="0" i="0" dirty="0">
                <a:solidFill>
                  <a:srgbClr val="050505"/>
                </a:solidFill>
                <a:effectLst/>
                <a:latin typeface="inherit"/>
              </a:rPr>
              <a:t> 1, 34). </a:t>
            </a:r>
          </a:p>
          <a:p>
            <a:pPr algn="just"/>
            <a:r>
              <a:rPr lang="pt-BR" b="0" i="0" dirty="0">
                <a:solidFill>
                  <a:srgbClr val="050505"/>
                </a:solidFill>
                <a:effectLst/>
                <a:latin typeface="inherit"/>
              </a:rPr>
              <a:t>Foi mulher dedicada à sua família, acompanhando de perto o filho enquanto ele “ia crescendo em sabedoria, estatura e graça, diante de Deus e dos homens” (</a:t>
            </a:r>
            <a:r>
              <a:rPr lang="pt-BR" b="0" i="0" dirty="0" err="1">
                <a:solidFill>
                  <a:srgbClr val="050505"/>
                </a:solidFill>
                <a:effectLst/>
                <a:latin typeface="inherit"/>
              </a:rPr>
              <a:t>Lc</a:t>
            </a:r>
            <a:r>
              <a:rPr lang="pt-BR" b="0" i="0" dirty="0">
                <a:solidFill>
                  <a:srgbClr val="050505"/>
                </a:solidFill>
                <a:effectLst/>
                <a:latin typeface="inherit"/>
              </a:rPr>
              <a:t> 2, 52). </a:t>
            </a:r>
          </a:p>
          <a:p>
            <a:pPr algn="just"/>
            <a:r>
              <a:rPr lang="pt-BR" b="0" i="0" dirty="0">
                <a:solidFill>
                  <a:srgbClr val="050505"/>
                </a:solidFill>
                <a:effectLst/>
                <a:latin typeface="inherit"/>
              </a:rPr>
              <a:t>Foi mulher determinada e cuidadosa, ao perceber a falta do vinho, na festa de </a:t>
            </a:r>
            <a:r>
              <a:rPr lang="pt-BR" b="0" i="0" dirty="0" err="1">
                <a:solidFill>
                  <a:srgbClr val="050505"/>
                </a:solidFill>
                <a:effectLst/>
                <a:latin typeface="inherit"/>
              </a:rPr>
              <a:t>Caná</a:t>
            </a:r>
            <a:r>
              <a:rPr lang="pt-BR" b="0" i="0" dirty="0">
                <a:solidFill>
                  <a:srgbClr val="050505"/>
                </a:solidFill>
                <a:effectLst/>
                <a:latin typeface="inherit"/>
              </a:rPr>
              <a:t> da </a:t>
            </a:r>
            <a:r>
              <a:rPr lang="pt-BR" b="0" i="0" dirty="0" err="1">
                <a:solidFill>
                  <a:srgbClr val="050505"/>
                </a:solidFill>
                <a:effectLst/>
                <a:latin typeface="inherit"/>
              </a:rPr>
              <a:t>Galiléia</a:t>
            </a:r>
            <a:r>
              <a:rPr lang="pt-BR" b="0" i="0" dirty="0">
                <a:solidFill>
                  <a:srgbClr val="050505"/>
                </a:solidFill>
                <a:effectLst/>
                <a:latin typeface="inherit"/>
              </a:rPr>
              <a:t>, antes mesmo dos noivos, e pediu para que Jesus intervisse evitando um constrangimento. </a:t>
            </a:r>
          </a:p>
          <a:p>
            <a:pPr algn="just"/>
            <a:r>
              <a:rPr lang="pt-BR" b="0" i="0" dirty="0">
                <a:solidFill>
                  <a:srgbClr val="050505"/>
                </a:solidFill>
                <a:effectLst/>
                <a:latin typeface="inherit"/>
              </a:rPr>
              <a:t>Assim, ela, serva de Deus, indicou aos outros servos: “Fazei tudo que Ele vos disser”, e, deu-se início os milagres do Cristo. </a:t>
            </a:r>
          </a:p>
          <a:p>
            <a:pPr algn="just"/>
            <a:r>
              <a:rPr lang="pt-BR" b="0" i="0" dirty="0">
                <a:solidFill>
                  <a:srgbClr val="050505"/>
                </a:solidFill>
                <a:effectLst/>
                <a:latin typeface="inherit"/>
              </a:rPr>
              <a:t>É deste modo que Maria intercede por todos nós: compreendendo o que está em nossos corações, acolhendo as angústias e alegrando-se conosco em nossas celebrações. </a:t>
            </a:r>
            <a:endParaRPr lang="pt-BR" dirty="0"/>
          </a:p>
        </p:txBody>
      </p:sp>
      <p:pic>
        <p:nvPicPr>
          <p:cNvPr id="2050" name="Picture 2" descr="Paróquia Nossa Senhora Mãe de Deus Catalão - GO - Home | Facebook">
            <a:extLst>
              <a:ext uri="{FF2B5EF4-FFF2-40B4-BE49-F238E27FC236}">
                <a16:creationId xmlns:a16="http://schemas.microsoft.com/office/drawing/2014/main" id="{77983C07-ED19-481C-B814-985B135E0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8" y="19843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4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8B89C-F101-4141-9178-D9203BDCE9ED}"/>
              </a:ext>
            </a:extLst>
          </p:cNvPr>
          <p:cNvSpPr>
            <a:spLocks noGrp="1"/>
          </p:cNvSpPr>
          <p:nvPr>
            <p:ph type="title"/>
          </p:nvPr>
        </p:nvSpPr>
        <p:spPr/>
        <p:txBody>
          <a:bodyPr/>
          <a:lstStyle/>
          <a:p>
            <a:r>
              <a:rPr lang="pt-BR" b="1" u="sng" dirty="0"/>
              <a:t>Mostra-te, Mãe (Leão XIII)</a:t>
            </a:r>
          </a:p>
        </p:txBody>
      </p:sp>
      <p:sp>
        <p:nvSpPr>
          <p:cNvPr id="3" name="Espaço Reservado para Conteúdo 2">
            <a:extLst>
              <a:ext uri="{FF2B5EF4-FFF2-40B4-BE49-F238E27FC236}">
                <a16:creationId xmlns:a16="http://schemas.microsoft.com/office/drawing/2014/main" id="{986E118D-6297-4570-8DFC-3B5B3FD1CEDB}"/>
              </a:ext>
            </a:extLst>
          </p:cNvPr>
          <p:cNvSpPr>
            <a:spLocks noGrp="1"/>
          </p:cNvSpPr>
          <p:nvPr>
            <p:ph idx="1"/>
          </p:nvPr>
        </p:nvSpPr>
        <p:spPr>
          <a:xfrm>
            <a:off x="677334" y="2438400"/>
            <a:ext cx="11006666" cy="3602962"/>
          </a:xfrm>
        </p:spPr>
        <p:txBody>
          <a:bodyPr>
            <a:normAutofit fontScale="92500"/>
          </a:bodyPr>
          <a:lstStyle/>
          <a:p>
            <a:pPr algn="just" fontAlgn="base"/>
            <a:r>
              <a:rPr lang="pt-BR" sz="2400" b="0" i="0" dirty="0">
                <a:solidFill>
                  <a:srgbClr val="455A63"/>
                </a:solidFill>
                <a:effectLst/>
                <a:latin typeface="LatoRegular"/>
              </a:rPr>
              <a:t>Na Carta Encíclica </a:t>
            </a:r>
            <a:r>
              <a:rPr lang="pt-BR" sz="2400" b="0" i="0" dirty="0" err="1">
                <a:solidFill>
                  <a:srgbClr val="455A63"/>
                </a:solidFill>
                <a:effectLst/>
                <a:latin typeface="LatoItalic"/>
              </a:rPr>
              <a:t>Adiutricem</a:t>
            </a:r>
            <a:r>
              <a:rPr lang="pt-BR" sz="2400" b="0" i="0" dirty="0">
                <a:solidFill>
                  <a:srgbClr val="455A63"/>
                </a:solidFill>
                <a:effectLst/>
                <a:latin typeface="LatoItalic"/>
              </a:rPr>
              <a:t> Populi,</a:t>
            </a:r>
            <a:r>
              <a:rPr lang="pt-BR" sz="2400" b="0" i="0" dirty="0">
                <a:solidFill>
                  <a:srgbClr val="455A63"/>
                </a:solidFill>
                <a:effectLst/>
                <a:latin typeface="LatoRegular"/>
              </a:rPr>
              <a:t> Papa Leão XIII fala de uma jaculatória simples, mas eficaz: “Mostra-te, Mãe”. Ele convida os cristãos a invocarem Maria nos acontecimentos do dia e pedir sua presença ou seu conselho.</a:t>
            </a:r>
          </a:p>
          <a:p>
            <a:pPr algn="just" fontAlgn="base"/>
            <a:r>
              <a:rPr lang="pt-BR" sz="2400" b="0" i="0" dirty="0">
                <a:solidFill>
                  <a:srgbClr val="455A63"/>
                </a:solidFill>
                <a:effectLst/>
                <a:latin typeface="LatoRegular"/>
              </a:rPr>
              <a:t>Maria não somente quer nos acolher como filhos e filhas, como deseja nos acompanhar por toda nossa peregrinação aqui na Terra rumo à morada eterna.</a:t>
            </a:r>
          </a:p>
          <a:p>
            <a:pPr algn="just" fontAlgn="base"/>
            <a:r>
              <a:rPr lang="pt-BR" sz="2400" b="0" i="0" dirty="0">
                <a:solidFill>
                  <a:srgbClr val="455A63"/>
                </a:solidFill>
                <a:effectLst/>
                <a:latin typeface="LatoRegular"/>
              </a:rPr>
              <a:t>Nos acontecimentos duros da vida, nos momentos de solidão e dor, alegria e realização, clamemos essa simples oração que nos ensina o Santo Padre: “Mostra-te, Mãe”. Confiemos: aquela que acompanhou Jesus até o Calvário também nos acompanhará por todos os caminhos.</a:t>
            </a:r>
          </a:p>
          <a:p>
            <a:pPr algn="just"/>
            <a:endParaRPr lang="pt-BR" sz="2400" dirty="0"/>
          </a:p>
        </p:txBody>
      </p:sp>
      <p:pic>
        <p:nvPicPr>
          <p:cNvPr id="30722" name="Picture 2" descr="Maria: a humana permeada do divino">
            <a:extLst>
              <a:ext uri="{FF2B5EF4-FFF2-40B4-BE49-F238E27FC236}">
                <a16:creationId xmlns:a16="http://schemas.microsoft.com/office/drawing/2014/main" id="{8FE776FD-27FE-4B0F-A456-C192AE583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393" y="53562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903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6A9B49B-7471-46F2-B09A-246E54C8C00D}"/>
              </a:ext>
            </a:extLst>
          </p:cNvPr>
          <p:cNvSpPr>
            <a:spLocks noGrp="1"/>
          </p:cNvSpPr>
          <p:nvPr>
            <p:ph idx="1"/>
          </p:nvPr>
        </p:nvSpPr>
        <p:spPr>
          <a:xfrm>
            <a:off x="677334" y="497150"/>
            <a:ext cx="8596668" cy="5841505"/>
          </a:xfrm>
        </p:spPr>
        <p:txBody>
          <a:bodyPr>
            <a:noAutofit/>
          </a:bodyPr>
          <a:lstStyle/>
          <a:p>
            <a:pPr algn="just"/>
            <a:r>
              <a:rPr lang="pt-BR" sz="2000" b="0" i="0" dirty="0">
                <a:solidFill>
                  <a:schemeClr val="tx1"/>
                </a:solidFill>
                <a:effectLst/>
                <a:latin typeface="Abadi" panose="020B0604020104020204" pitchFamily="34" charset="0"/>
              </a:rPr>
              <a:t>No mês de Maio, quando a Igreja vivencia o Mês Mariano, em meio a tantas homenagens, podemos recorrer a esse olhar de mãe. Ela que viveu toda mergulhada no mistério da fé, pode ser refúgio, por ser mãe acolhedora, mãe educadora, mãe incentivadora, mãe graciosa, mãe cuidadosa, mãe intercessora... no colo de Maria encontramos o olhar de Deus. É tão bom viver essa experiência!</a:t>
            </a:r>
          </a:p>
          <a:p>
            <a:pPr algn="just"/>
            <a:r>
              <a:rPr lang="pt-BR" sz="2000" b="1" i="1" dirty="0">
                <a:solidFill>
                  <a:schemeClr val="tx1"/>
                </a:solidFill>
                <a:effectLst/>
                <a:latin typeface="Abadi" panose="020B0604020104020204" pitchFamily="34" charset="0"/>
              </a:rPr>
              <a:t>Qual tem sido o seu olhar para Maria?</a:t>
            </a:r>
            <a:r>
              <a:rPr lang="pt-BR" sz="2000" b="0" i="0" dirty="0">
                <a:solidFill>
                  <a:schemeClr val="tx1"/>
                </a:solidFill>
                <a:effectLst/>
                <a:latin typeface="Abadi" panose="020B0604020104020204" pitchFamily="34" charset="0"/>
              </a:rPr>
              <a:t> Diante de tamanha grandeza, e, ao mesmo tempo, em meio a delicadeza de sua presença, quando cada um de nós sente falta dos abraços, talvez não haja lugar mais adequado para pedir a intercessão de Deus do que o colo de Maria. </a:t>
            </a:r>
          </a:p>
          <a:p>
            <a:pPr algn="just"/>
            <a:r>
              <a:rPr lang="pt-BR" sz="2000" b="0" i="0" dirty="0">
                <a:solidFill>
                  <a:schemeClr val="tx1"/>
                </a:solidFill>
                <a:effectLst/>
                <a:latin typeface="Abadi" panose="020B0604020104020204" pitchFamily="34" charset="0"/>
              </a:rPr>
              <a:t>São </a:t>
            </a:r>
            <a:r>
              <a:rPr lang="pt-BR" sz="2000" b="1" i="0" u="sng" dirty="0">
                <a:solidFill>
                  <a:schemeClr val="tx1"/>
                </a:solidFill>
                <a:effectLst/>
                <a:latin typeface="Abadi" panose="020B0604020104020204" pitchFamily="34" charset="0"/>
              </a:rPr>
              <a:t>Bernardo</a:t>
            </a:r>
            <a:r>
              <a:rPr lang="pt-BR" sz="2000" b="0" i="0" dirty="0">
                <a:solidFill>
                  <a:schemeClr val="tx1"/>
                </a:solidFill>
                <a:effectLst/>
                <a:latin typeface="Abadi" panose="020B0604020104020204" pitchFamily="34" charset="0"/>
              </a:rPr>
              <a:t> nos ensina que “nos perigos, nas angústias e dúvidas devemos pensar em Maria, invocando-a”. São </a:t>
            </a:r>
            <a:r>
              <a:rPr lang="pt-BR" sz="2000" b="1" i="0" u="sng" dirty="0">
                <a:solidFill>
                  <a:schemeClr val="tx1"/>
                </a:solidFill>
                <a:effectLst/>
                <a:latin typeface="Abadi" panose="020B0604020104020204" pitchFamily="34" charset="0"/>
              </a:rPr>
              <a:t>Boaventura</a:t>
            </a:r>
            <a:r>
              <a:rPr lang="pt-BR" sz="2000" b="0" i="0" dirty="0">
                <a:solidFill>
                  <a:schemeClr val="tx1"/>
                </a:solidFill>
                <a:effectLst/>
                <a:latin typeface="Abadi" panose="020B0604020104020204" pitchFamily="34" charset="0"/>
              </a:rPr>
              <a:t> afirma: “Jamais li que algum santo não tivesse sido devoto especial da Santíssima Virgem”. Na oração da </a:t>
            </a:r>
            <a:r>
              <a:rPr lang="pt-BR" sz="2000" b="1" i="0" u="sng" dirty="0">
                <a:solidFill>
                  <a:schemeClr val="tx1"/>
                </a:solidFill>
                <a:effectLst/>
                <a:latin typeface="Abadi" panose="020B0604020104020204" pitchFamily="34" charset="0"/>
                <a:hlinkClick r:id="rId2">
                  <a:extLst>
                    <a:ext uri="{A12FA001-AC4F-418D-AE19-62706E023703}">
                      <ahyp:hlinkClr xmlns:ahyp="http://schemas.microsoft.com/office/drawing/2018/hyperlinkcolor" val="tx"/>
                    </a:ext>
                  </a:extLst>
                </a:hlinkClick>
              </a:rPr>
              <a:t>Ladainha</a:t>
            </a:r>
            <a:r>
              <a:rPr lang="pt-BR" sz="2000" b="0" i="0" u="sng" dirty="0">
                <a:solidFill>
                  <a:schemeClr val="tx1"/>
                </a:solidFill>
                <a:effectLst/>
                <a:latin typeface="Abadi" panose="020B0604020104020204" pitchFamily="34" charset="0"/>
                <a:hlinkClick r:id="rId2">
                  <a:extLst>
                    <a:ext uri="{A12FA001-AC4F-418D-AE19-62706E023703}">
                      <ahyp:hlinkClr xmlns:ahyp="http://schemas.microsoft.com/office/drawing/2018/hyperlinkcolor" val="tx"/>
                    </a:ext>
                  </a:extLst>
                </a:hlinkClick>
              </a:rPr>
              <a:t> </a:t>
            </a:r>
            <a:r>
              <a:rPr lang="pt-BR" sz="2000" b="1" i="0" u="sng" dirty="0">
                <a:solidFill>
                  <a:schemeClr val="tx1"/>
                </a:solidFill>
                <a:effectLst/>
                <a:latin typeface="Abadi" panose="020B0604020104020204" pitchFamily="34" charset="0"/>
                <a:hlinkClick r:id="rId2">
                  <a:extLst>
                    <a:ext uri="{A12FA001-AC4F-418D-AE19-62706E023703}">
                      <ahyp:hlinkClr xmlns:ahyp="http://schemas.microsoft.com/office/drawing/2018/hyperlinkcolor" val="tx"/>
                    </a:ext>
                  </a:extLst>
                </a:hlinkClick>
              </a:rPr>
              <a:t>de Nossa Senhora</a:t>
            </a:r>
            <a:r>
              <a:rPr lang="pt-BR" sz="2000" b="0" i="0" dirty="0">
                <a:solidFill>
                  <a:schemeClr val="tx1"/>
                </a:solidFill>
                <a:effectLst/>
                <a:latin typeface="Abadi" panose="020B0604020104020204" pitchFamily="34" charset="0"/>
              </a:rPr>
              <a:t>, nós a chamamos de “auxílio dos cristãos”. Sim, ela o é! Nossa Senhora é Auxiliadora!</a:t>
            </a:r>
            <a:endParaRPr lang="pt-BR" sz="2000" dirty="0">
              <a:solidFill>
                <a:schemeClr val="tx1"/>
              </a:solidFill>
              <a:latin typeface="Abadi" panose="020B0604020104020204" pitchFamily="34" charset="0"/>
            </a:endParaRPr>
          </a:p>
          <a:p>
            <a:pPr algn="just"/>
            <a:r>
              <a:rPr lang="pt-BR" sz="2000" dirty="0">
                <a:solidFill>
                  <a:schemeClr val="tx1"/>
                </a:solidFill>
                <a:latin typeface="Abadi" panose="020B0604020104020204" pitchFamily="34" charset="0"/>
              </a:rPr>
              <a:t>Papa </a:t>
            </a:r>
            <a:r>
              <a:rPr lang="pt-BR" sz="2000" b="1" u="sng" dirty="0">
                <a:solidFill>
                  <a:schemeClr val="tx1"/>
                </a:solidFill>
                <a:latin typeface="Abadi" panose="020B0604020104020204" pitchFamily="34" charset="0"/>
              </a:rPr>
              <a:t>Francisco</a:t>
            </a:r>
            <a:r>
              <a:rPr lang="pt-BR" sz="2000" dirty="0">
                <a:solidFill>
                  <a:schemeClr val="tx1"/>
                </a:solidFill>
                <a:latin typeface="Abadi" panose="020B0604020104020204" pitchFamily="34" charset="0"/>
              </a:rPr>
              <a:t> </a:t>
            </a:r>
            <a:r>
              <a:rPr lang="pt-BR" sz="2000" b="0" i="0" dirty="0">
                <a:solidFill>
                  <a:schemeClr val="tx1"/>
                </a:solidFill>
                <a:effectLst/>
                <a:latin typeface="Abadi" panose="020B0604020104020204" pitchFamily="34" charset="0"/>
              </a:rPr>
              <a:t>fala-nos: “Temos uma Mãe que está conosco, que nos protege, acompanha e ajuda também nos tempos difíceis, nos maus momentos”.</a:t>
            </a:r>
            <a:endParaRPr lang="pt-BR" sz="2000" dirty="0">
              <a:solidFill>
                <a:schemeClr val="tx1"/>
              </a:solidFill>
              <a:latin typeface="Abadi" panose="020B0604020104020204" pitchFamily="34" charset="0"/>
            </a:endParaRPr>
          </a:p>
        </p:txBody>
      </p:sp>
      <p:pic>
        <p:nvPicPr>
          <p:cNvPr id="14338" name="Picture 2" descr="Imagem dividida ao meio em linha diagonal. Na lateral esquerda, a imagem de uma mulher com um rosto choroso e uma criança nua no colo, ao fundo um rio e sua margem. Na lateral direita, como se fossem a mesma pessoa, um ícone de Nossa Senhora, com uma veste preta, parte de sua coroa e de seu manto e fundo dourado. Ainda na lateral direita, na cor branca, os dizeres, &quot;No colo de Maria, encontramos o olhar de Deus&quot;. Ao centro na parte inferior, na cor branca, a logo dos 65 anos do colégio dos Jesuítas.">
            <a:extLst>
              <a:ext uri="{FF2B5EF4-FFF2-40B4-BE49-F238E27FC236}">
                <a16:creationId xmlns:a16="http://schemas.microsoft.com/office/drawing/2014/main" id="{7B369A77-8CD7-4854-B556-DE328ADF3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0895" y="2108192"/>
            <a:ext cx="2643450" cy="2641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116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7A3F2D-C2D9-4A67-993A-3CCF38A63D32}"/>
              </a:ext>
            </a:extLst>
          </p:cNvPr>
          <p:cNvSpPr>
            <a:spLocks noGrp="1"/>
          </p:cNvSpPr>
          <p:nvPr>
            <p:ph type="title"/>
          </p:nvPr>
        </p:nvSpPr>
        <p:spPr>
          <a:xfrm>
            <a:off x="1073021" y="2405645"/>
            <a:ext cx="3498979" cy="2456442"/>
          </a:xfrm>
        </p:spPr>
        <p:txBody>
          <a:bodyPr/>
          <a:lstStyle/>
          <a:p>
            <a:r>
              <a:rPr lang="pt-BR" b="1" u="sng" dirty="0"/>
              <a:t>Aparições de Nossa Senhora</a:t>
            </a:r>
          </a:p>
        </p:txBody>
      </p:sp>
      <p:sp>
        <p:nvSpPr>
          <p:cNvPr id="3" name="Espaço Reservado para Conteúdo 2">
            <a:extLst>
              <a:ext uri="{FF2B5EF4-FFF2-40B4-BE49-F238E27FC236}">
                <a16:creationId xmlns:a16="http://schemas.microsoft.com/office/drawing/2014/main" id="{F3BAEF29-1E0C-40CF-9B52-AB7E32757CB0}"/>
              </a:ext>
            </a:extLst>
          </p:cNvPr>
          <p:cNvSpPr>
            <a:spLocks noGrp="1"/>
          </p:cNvSpPr>
          <p:nvPr>
            <p:ph idx="1"/>
          </p:nvPr>
        </p:nvSpPr>
        <p:spPr>
          <a:xfrm>
            <a:off x="4572000" y="243840"/>
            <a:ext cx="7244080" cy="6431279"/>
          </a:xfrm>
        </p:spPr>
        <p:txBody>
          <a:bodyPr>
            <a:normAutofit fontScale="92500"/>
          </a:bodyPr>
          <a:lstStyle/>
          <a:p>
            <a:pPr algn="just" fontAlgn="base"/>
            <a:r>
              <a:rPr lang="pt-BR" b="0" i="0" dirty="0">
                <a:solidFill>
                  <a:srgbClr val="302D2D"/>
                </a:solidFill>
                <a:effectLst/>
                <a:latin typeface="Nunito Sans"/>
              </a:rPr>
              <a:t>Entre as aparições marianas que contam com reconhecimento da Santa Sé de destacam a da Virgem de Guadalupe, no México (1531); Nossa Senhora da </a:t>
            </a:r>
            <a:r>
              <a:rPr lang="pt-BR" b="0" i="0" dirty="0" err="1">
                <a:solidFill>
                  <a:srgbClr val="302D2D"/>
                </a:solidFill>
                <a:effectLst/>
                <a:latin typeface="Nunito Sans"/>
              </a:rPr>
              <a:t>Siluva</a:t>
            </a:r>
            <a:r>
              <a:rPr lang="pt-BR" b="0" i="0" dirty="0">
                <a:solidFill>
                  <a:srgbClr val="302D2D"/>
                </a:solidFill>
                <a:effectLst/>
                <a:latin typeface="Nunito Sans"/>
              </a:rPr>
              <a:t>, na Lituânia (1608); (</a:t>
            </a:r>
            <a:r>
              <a:rPr lang="pt-BR" b="0" i="1" dirty="0">
                <a:solidFill>
                  <a:srgbClr val="302D2D"/>
                </a:solidFill>
                <a:effectLst/>
                <a:latin typeface="Nunito Sans"/>
              </a:rPr>
              <a:t>“encontro da imagem de Nossa Senhora Aparecida” (1717);</a:t>
            </a:r>
            <a:r>
              <a:rPr lang="pt-BR" b="0" i="0" dirty="0">
                <a:solidFill>
                  <a:srgbClr val="302D2D"/>
                </a:solidFill>
                <a:effectLst/>
                <a:latin typeface="Nunito Sans"/>
              </a:rPr>
              <a:t>) Virgem da Medalha Milagrosa, na França (1830); Nossa Senhora de </a:t>
            </a:r>
            <a:r>
              <a:rPr lang="pt-BR" b="0" i="0" dirty="0" err="1">
                <a:solidFill>
                  <a:srgbClr val="302D2D"/>
                </a:solidFill>
                <a:effectLst/>
                <a:latin typeface="Nunito Sans"/>
              </a:rPr>
              <a:t>Sión</a:t>
            </a:r>
            <a:r>
              <a:rPr lang="pt-BR" b="0" i="0" dirty="0">
                <a:solidFill>
                  <a:srgbClr val="302D2D"/>
                </a:solidFill>
                <a:effectLst/>
                <a:latin typeface="Nunito Sans"/>
              </a:rPr>
              <a:t>, em Roma (1842); a Virgem de La </a:t>
            </a:r>
            <a:r>
              <a:rPr lang="pt-BR" b="0" i="0" dirty="0" err="1">
                <a:solidFill>
                  <a:srgbClr val="302D2D"/>
                </a:solidFill>
                <a:effectLst/>
                <a:latin typeface="Nunito Sans"/>
              </a:rPr>
              <a:t>Salette</a:t>
            </a:r>
            <a:r>
              <a:rPr lang="pt-BR" b="0" i="0" dirty="0">
                <a:solidFill>
                  <a:srgbClr val="302D2D"/>
                </a:solidFill>
                <a:effectLst/>
                <a:latin typeface="Nunito Sans"/>
              </a:rPr>
              <a:t> (1846) e Nossa Senhora de Lourdes (1858) na França; Nossa Senhora de </a:t>
            </a:r>
            <a:r>
              <a:rPr lang="pt-BR" b="0" i="0" dirty="0" err="1">
                <a:solidFill>
                  <a:srgbClr val="302D2D"/>
                </a:solidFill>
                <a:effectLst/>
                <a:latin typeface="Nunito Sans"/>
              </a:rPr>
              <a:t>Gietzwald</a:t>
            </a:r>
            <a:r>
              <a:rPr lang="pt-BR" b="0" i="0" dirty="0">
                <a:solidFill>
                  <a:srgbClr val="302D2D"/>
                </a:solidFill>
                <a:effectLst/>
                <a:latin typeface="Nunito Sans"/>
              </a:rPr>
              <a:t>, na Polônia (1877); a Virgem de Fátima, Portugal (1917), e a Mãe do Mundo de </a:t>
            </a:r>
            <a:r>
              <a:rPr lang="pt-BR" b="0" i="0" dirty="0" err="1">
                <a:solidFill>
                  <a:srgbClr val="302D2D"/>
                </a:solidFill>
                <a:effectLst/>
                <a:latin typeface="Nunito Sans"/>
              </a:rPr>
              <a:t>Kibeho</a:t>
            </a:r>
            <a:r>
              <a:rPr lang="pt-BR" b="0" i="0" dirty="0">
                <a:solidFill>
                  <a:srgbClr val="302D2D"/>
                </a:solidFill>
                <a:effectLst/>
                <a:latin typeface="Nunito Sans"/>
              </a:rPr>
              <a:t>, </a:t>
            </a:r>
            <a:r>
              <a:rPr lang="pt-BR" b="0" i="0" dirty="0" err="1">
                <a:solidFill>
                  <a:srgbClr val="302D2D"/>
                </a:solidFill>
                <a:effectLst/>
                <a:latin typeface="Nunito Sans"/>
              </a:rPr>
              <a:t>Rwanda</a:t>
            </a:r>
            <a:r>
              <a:rPr lang="pt-BR" b="0" i="0" dirty="0">
                <a:solidFill>
                  <a:srgbClr val="302D2D"/>
                </a:solidFill>
                <a:effectLst/>
                <a:latin typeface="Nunito Sans"/>
              </a:rPr>
              <a:t> (1981).</a:t>
            </a:r>
          </a:p>
          <a:p>
            <a:pPr algn="just" fontAlgn="base"/>
            <a:r>
              <a:rPr lang="pt-BR" b="0" i="0" dirty="0">
                <a:solidFill>
                  <a:srgbClr val="302D2D"/>
                </a:solidFill>
                <a:effectLst/>
                <a:latin typeface="Nunito Sans"/>
              </a:rPr>
              <a:t>Em muitos relatos de aparições de Maria, a Igreja nunca se pronunciou. Em outros casos, como o de </a:t>
            </a:r>
            <a:r>
              <a:rPr lang="pt-BR" b="0" i="0" dirty="0" err="1">
                <a:solidFill>
                  <a:srgbClr val="302D2D"/>
                </a:solidFill>
                <a:effectLst/>
                <a:latin typeface="Nunito Sans"/>
              </a:rPr>
              <a:t>Medjugorge</a:t>
            </a:r>
            <a:r>
              <a:rPr lang="pt-BR" b="0" i="0" dirty="0">
                <a:solidFill>
                  <a:srgbClr val="302D2D"/>
                </a:solidFill>
                <a:effectLst/>
                <a:latin typeface="Nunito Sans"/>
              </a:rPr>
              <a:t>, na Bósnia e </a:t>
            </a:r>
            <a:r>
              <a:rPr lang="pt-BR" b="0" i="0" dirty="0" err="1">
                <a:solidFill>
                  <a:srgbClr val="302D2D"/>
                </a:solidFill>
                <a:effectLst/>
                <a:latin typeface="Nunito Sans"/>
              </a:rPr>
              <a:t>Hersegovina</a:t>
            </a:r>
            <a:r>
              <a:rPr lang="pt-BR" b="0" i="0" dirty="0">
                <a:solidFill>
                  <a:srgbClr val="302D2D"/>
                </a:solidFill>
                <a:effectLst/>
                <a:latin typeface="Nunito Sans"/>
              </a:rPr>
              <a:t>, a Igreja ainda estuda o parecer dos bispos da Iugoslávia, país que se dividiu após as guerras, para os quais "não é possível estabelecer que houve aparições ou revelações sobrenaturais". </a:t>
            </a:r>
          </a:p>
          <a:p>
            <a:pPr algn="just" fontAlgn="base"/>
            <a:r>
              <a:rPr lang="pt-BR" b="0" i="0" dirty="0">
                <a:solidFill>
                  <a:srgbClr val="302D2D"/>
                </a:solidFill>
                <a:effectLst/>
                <a:latin typeface="Nunito Sans"/>
              </a:rPr>
              <a:t>No Brasil, a pedido do Vaticano, foi constituída em 2011 uma comissão de observação das aparições de Nossa Senhora em </a:t>
            </a:r>
            <a:r>
              <a:rPr lang="pt-BR" b="0" i="0" dirty="0" err="1">
                <a:solidFill>
                  <a:srgbClr val="302D2D"/>
                </a:solidFill>
                <a:effectLst/>
                <a:latin typeface="Nunito Sans"/>
              </a:rPr>
              <a:t>Anguera</a:t>
            </a:r>
            <a:r>
              <a:rPr lang="pt-BR" b="0" i="0" dirty="0">
                <a:solidFill>
                  <a:srgbClr val="302D2D"/>
                </a:solidFill>
                <a:effectLst/>
                <a:latin typeface="Nunito Sans"/>
              </a:rPr>
              <a:t>, na Bahia. Um monsenhor, um padre e um psiquiatra passaram a estudar as mensagens que Maria, a Rainha da Paz, teria transmitido ao confidente Pedro Régis.</a:t>
            </a:r>
          </a:p>
          <a:p>
            <a:pPr algn="just" fontAlgn="base"/>
            <a:r>
              <a:rPr lang="pt-BR" dirty="0">
                <a:solidFill>
                  <a:srgbClr val="302D2D"/>
                </a:solidFill>
                <a:latin typeface="Nunito Sans"/>
              </a:rPr>
              <a:t>Sempre há uma Comissão para supervisão e acompanhamento destes e tantos casos! O importante é que Maria é a Mãe de Jesus e nossa Mãe!</a:t>
            </a:r>
            <a:endParaRPr lang="pt-BR" b="0" i="0" dirty="0">
              <a:solidFill>
                <a:srgbClr val="302D2D"/>
              </a:solidFill>
              <a:effectLst/>
              <a:latin typeface="Nunito Sans"/>
            </a:endParaRPr>
          </a:p>
        </p:txBody>
      </p:sp>
      <p:pic>
        <p:nvPicPr>
          <p:cNvPr id="12321" name="Picture 33" descr="O mapa mundial de aparições da Virgem Maria | 93 Notícias">
            <a:extLst>
              <a:ext uri="{FF2B5EF4-FFF2-40B4-BE49-F238E27FC236}">
                <a16:creationId xmlns:a16="http://schemas.microsoft.com/office/drawing/2014/main" id="{5B3190EF-C669-4935-9D5B-8ECE0D858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027" y="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2323" name="Picture 35" descr="Suposta aparição de Nossa Senhora em gruta atrai centenas de fiéis no Norte  de Minas - Jornal O Popular">
            <a:extLst>
              <a:ext uri="{FF2B5EF4-FFF2-40B4-BE49-F238E27FC236}">
                <a16:creationId xmlns:a16="http://schemas.microsoft.com/office/drawing/2014/main" id="{49834626-FC17-4703-B657-ECCE5F7B3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9948"/>
            <a:ext cx="3049666" cy="1813032"/>
          </a:xfrm>
          <a:prstGeom prst="rect">
            <a:avLst/>
          </a:prstGeom>
          <a:noFill/>
          <a:extLst>
            <a:ext uri="{909E8E84-426E-40DD-AFC4-6F175D3DCCD1}">
              <a14:hiddenFill xmlns:a14="http://schemas.microsoft.com/office/drawing/2010/main">
                <a:solidFill>
                  <a:srgbClr val="FFFFFF"/>
                </a:solidFill>
              </a14:hiddenFill>
            </a:ext>
          </a:extLst>
        </p:spPr>
      </p:pic>
      <p:pic>
        <p:nvPicPr>
          <p:cNvPr id="12325" name="Picture 37" descr="iCatolica.com: A segunda aparição de Nossa senhora na Cova da Iria, a 13 de  junho de 1917">
            <a:extLst>
              <a:ext uri="{FF2B5EF4-FFF2-40B4-BE49-F238E27FC236}">
                <a16:creationId xmlns:a16="http://schemas.microsoft.com/office/drawing/2014/main" id="{2204EB12-C255-4CC1-B479-A824157679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 y="1251268"/>
            <a:ext cx="243840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2327" name="Picture 39" descr="Em temos de pandemia, argentinos veem imagem de Virgem Maria no céu Jornal  MEIA HORA - Mundo e Tecnologia">
            <a:extLst>
              <a:ext uri="{FF2B5EF4-FFF2-40B4-BE49-F238E27FC236}">
                <a16:creationId xmlns:a16="http://schemas.microsoft.com/office/drawing/2014/main" id="{5862C07B-E5F7-4C8E-BBA3-F939BA6D18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1576" y="4217090"/>
            <a:ext cx="2481504" cy="1389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20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1DA073-A675-4895-9702-A9892B00D227}"/>
              </a:ext>
            </a:extLst>
          </p:cNvPr>
          <p:cNvSpPr>
            <a:spLocks noGrp="1"/>
          </p:cNvSpPr>
          <p:nvPr>
            <p:ph type="title"/>
          </p:nvPr>
        </p:nvSpPr>
        <p:spPr>
          <a:xfrm>
            <a:off x="677334" y="609600"/>
            <a:ext cx="8596668" cy="926237"/>
          </a:xfrm>
        </p:spPr>
        <p:txBody>
          <a:bodyPr/>
          <a:lstStyle/>
          <a:p>
            <a:r>
              <a:rPr lang="pt-BR" b="1" u="sng" dirty="0"/>
              <a:t>Curiosidades das aparições</a:t>
            </a:r>
          </a:p>
        </p:txBody>
      </p:sp>
      <p:sp>
        <p:nvSpPr>
          <p:cNvPr id="3" name="Espaço Reservado para Conteúdo 2">
            <a:extLst>
              <a:ext uri="{FF2B5EF4-FFF2-40B4-BE49-F238E27FC236}">
                <a16:creationId xmlns:a16="http://schemas.microsoft.com/office/drawing/2014/main" id="{96DCDD06-6854-48F8-A8F5-1E4CBB59509D}"/>
              </a:ext>
            </a:extLst>
          </p:cNvPr>
          <p:cNvSpPr>
            <a:spLocks noGrp="1"/>
          </p:cNvSpPr>
          <p:nvPr>
            <p:ph idx="1"/>
          </p:nvPr>
        </p:nvSpPr>
        <p:spPr>
          <a:xfrm>
            <a:off x="677334" y="1473695"/>
            <a:ext cx="7641043" cy="5175680"/>
          </a:xfrm>
        </p:spPr>
        <p:txBody>
          <a:bodyPr>
            <a:normAutofit fontScale="92500" lnSpcReduction="20000"/>
          </a:bodyPr>
          <a:lstStyle/>
          <a:p>
            <a:pPr algn="just"/>
            <a:r>
              <a:rPr lang="pt-BR" dirty="0"/>
              <a:t>Desde os primórdios do Cristianismo já se via a presença da devoção mariana, pois os ícones que representavam Maria podiam ser encontrados nas Igrejas (principalmente do Oriente) e nas catacumbas dos primeiros séculos da era cristã. </a:t>
            </a:r>
          </a:p>
          <a:p>
            <a:pPr algn="just"/>
            <a:r>
              <a:rPr lang="pt-BR" b="0" i="0" dirty="0">
                <a:solidFill>
                  <a:srgbClr val="262626"/>
                </a:solidFill>
                <a:effectLst/>
                <a:latin typeface="Roboto" panose="02000000000000000000" pitchFamily="2" charset="0"/>
              </a:rPr>
              <a:t>A história da primeira aparição mariana é tão antiga que temos que retornar até a Igreja primitiva. Conta-se que o apóstolo Tiago chegou a região de Aragão para pregar o Evangelho no ano 40. Uma noite a Virgem Maria apareceu para ele em “carne e osso” acompanhada por um coro de anjos. No entanto, a Virgem Maria vivia na região da Palestina.</a:t>
            </a:r>
          </a:p>
          <a:p>
            <a:pPr algn="just"/>
            <a:r>
              <a:rPr lang="pt-BR" b="0" i="0" dirty="0">
                <a:solidFill>
                  <a:srgbClr val="262626"/>
                </a:solidFill>
                <a:effectLst/>
                <a:latin typeface="Roboto" panose="02000000000000000000" pitchFamily="2" charset="0"/>
              </a:rPr>
              <a:t>Nossa Senhora manifestou-se sobre um pilar (uma espécie de coluna) e pediu ao apóstolo que edificasse naquele lugar uma Igreja com o altar ao redor do pilar onde ela estava. Lá se construiu uma capela que, milagrosamente, ainda existe e perdurou a diversos conflitos bélicos (Guerra Espanhola, bombardeios).</a:t>
            </a:r>
          </a:p>
          <a:p>
            <a:pPr algn="just"/>
            <a:r>
              <a:rPr lang="pt-BR" dirty="0"/>
              <a:t>O fato da figura de Maria cair no esquecimento nos primeiros tempos do cristianismo, e hoje na contemporaneidade constituir-se num verdadeiro fenômeno religioso, é denominado por Rui Alberto Silva de “</a:t>
            </a:r>
            <a:r>
              <a:rPr lang="pt-BR" b="1" i="1" dirty="0"/>
              <a:t>Paradoxo Mariano</a:t>
            </a:r>
            <a:r>
              <a:rPr lang="pt-BR" dirty="0"/>
              <a:t>”.</a:t>
            </a:r>
            <a:endParaRPr lang="pt-BR" b="0" i="0" dirty="0">
              <a:solidFill>
                <a:srgbClr val="262626"/>
              </a:solidFill>
              <a:effectLst/>
              <a:latin typeface="Roboto" panose="02000000000000000000" pitchFamily="2" charset="0"/>
            </a:endParaRPr>
          </a:p>
        </p:txBody>
      </p:sp>
      <p:pic>
        <p:nvPicPr>
          <p:cNvPr id="13314" name="Picture 2" descr="Wikipédia / Domínio Público">
            <a:extLst>
              <a:ext uri="{FF2B5EF4-FFF2-40B4-BE49-F238E27FC236}">
                <a16:creationId xmlns:a16="http://schemas.microsoft.com/office/drawing/2014/main" id="{64D6CCA3-8AA2-42FA-A278-5C4542C1E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1605" y="0"/>
            <a:ext cx="2428875" cy="43243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FB2B1321-3F5D-4FF8-AEB3-B23A1D410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2836" y="4053627"/>
            <a:ext cx="3739164" cy="280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98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50CEBC-98F9-439C-9707-39E61F8F9691}"/>
              </a:ext>
            </a:extLst>
          </p:cNvPr>
          <p:cNvSpPr>
            <a:spLocks noGrp="1"/>
          </p:cNvSpPr>
          <p:nvPr>
            <p:ph type="title"/>
          </p:nvPr>
        </p:nvSpPr>
        <p:spPr>
          <a:xfrm>
            <a:off x="1217899" y="466078"/>
            <a:ext cx="9603275" cy="1049235"/>
          </a:xfrm>
        </p:spPr>
        <p:txBody>
          <a:bodyPr>
            <a:normAutofit fontScale="90000"/>
          </a:bodyPr>
          <a:lstStyle/>
          <a:p>
            <a:pPr algn="ctr"/>
            <a:r>
              <a:rPr lang="pt-BR" b="1" u="sng" dirty="0"/>
              <a:t>Maria: na história (ontem), na presença (hoje) e na inspiração (sempre)</a:t>
            </a:r>
          </a:p>
        </p:txBody>
      </p:sp>
      <p:sp>
        <p:nvSpPr>
          <p:cNvPr id="3" name="Espaço Reservado para Conteúdo 2">
            <a:extLst>
              <a:ext uri="{FF2B5EF4-FFF2-40B4-BE49-F238E27FC236}">
                <a16:creationId xmlns:a16="http://schemas.microsoft.com/office/drawing/2014/main" id="{C603ED5D-7563-4A03-94AA-C136E1BE83E1}"/>
              </a:ext>
            </a:extLst>
          </p:cNvPr>
          <p:cNvSpPr>
            <a:spLocks noGrp="1"/>
          </p:cNvSpPr>
          <p:nvPr>
            <p:ph idx="1"/>
          </p:nvPr>
        </p:nvSpPr>
        <p:spPr>
          <a:xfrm>
            <a:off x="606312" y="1793289"/>
            <a:ext cx="11199607" cy="4598633"/>
          </a:xfrm>
        </p:spPr>
        <p:txBody>
          <a:bodyPr>
            <a:normAutofit fontScale="92500"/>
          </a:bodyPr>
          <a:lstStyle/>
          <a:p>
            <a:pPr algn="just"/>
            <a:r>
              <a:rPr lang="pt-BR" sz="1600" dirty="0">
                <a:latin typeface="Arial" panose="020B0604020202020204" pitchFamily="34" charset="0"/>
                <a:cs typeface="Arial" panose="020B0604020202020204" pitchFamily="34" charset="0"/>
              </a:rPr>
              <a:t>Alguns teóricos das Ciências da Religião atestam que o culto a Maria foi propagado pelos padres da Igreja na tentativa de barrar na cidade de Éfeso o crescente culto pagão a Ártemis, deusa da fecundidade. Para alcançar o bom êxito nesta ação e dar um </a:t>
            </a:r>
            <a:r>
              <a:rPr lang="pt-BR" sz="1600" dirty="0" err="1">
                <a:latin typeface="Arial" panose="020B0604020202020204" pitchFamily="34" charset="0"/>
                <a:cs typeface="Arial" panose="020B0604020202020204" pitchFamily="34" charset="0"/>
              </a:rPr>
              <a:t>contra-golpe</a:t>
            </a:r>
            <a:r>
              <a:rPr lang="pt-BR" sz="1600" dirty="0">
                <a:latin typeface="Arial" panose="020B0604020202020204" pitchFamily="34" charset="0"/>
                <a:cs typeface="Arial" panose="020B0604020202020204" pitchFamily="34" charset="0"/>
              </a:rPr>
              <a:t> ao culto da deusa Ártemis a Igreja passa a reconhecer Maria como a força geradora, a “verdadeira mãe da fecundidade”, através do título “</a:t>
            </a:r>
            <a:r>
              <a:rPr lang="pt-BR" sz="1600" dirty="0" err="1">
                <a:latin typeface="Arial" panose="020B0604020202020204" pitchFamily="34" charset="0"/>
                <a:cs typeface="Arial" panose="020B0604020202020204" pitchFamily="34" charset="0"/>
              </a:rPr>
              <a:t>Theotókos</a:t>
            </a:r>
            <a:r>
              <a:rPr lang="pt-BR" sz="1600" dirty="0">
                <a:latin typeface="Arial" panose="020B0604020202020204" pitchFamily="34" charset="0"/>
                <a:cs typeface="Arial" panose="020B0604020202020204" pitchFamily="34" charset="0"/>
              </a:rPr>
              <a:t>” (Mãe de Deus) no Concílio de Éfeso em 431.</a:t>
            </a:r>
          </a:p>
          <a:p>
            <a:pPr algn="just"/>
            <a:r>
              <a:rPr lang="pt-BR" sz="1600" dirty="0">
                <a:latin typeface="Arial" panose="020B0604020202020204" pitchFamily="34" charset="0"/>
                <a:cs typeface="Arial" panose="020B0604020202020204" pitchFamily="34" charset="0"/>
              </a:rPr>
              <a:t>Dentro de uma outra visão, um tanto mais sociológica, pode-se afirmar que a devoção mariana alcançou a grandeza que hoje conhecemos, porque no decorrer da história a figura de Maria esteve intimamente ligada à figura feminina. As mulheres se identificavam com Maria, ou melhor, a “Nossa Senhora”. </a:t>
            </a:r>
          </a:p>
          <a:p>
            <a:pPr algn="just"/>
            <a:r>
              <a:rPr lang="pt-BR" sz="1600" dirty="0">
                <a:latin typeface="Arial" panose="020B0604020202020204" pitchFamily="34" charset="0"/>
                <a:cs typeface="Arial" panose="020B0604020202020204" pitchFamily="34" charset="0"/>
              </a:rPr>
              <a:t>Da mesma forma a imagem de Maria passou a ser “uma aliada de luta, um exemplo de força e de coragem, um sinal concreto de esperança”.</a:t>
            </a:r>
          </a:p>
          <a:p>
            <a:pPr algn="just"/>
            <a:r>
              <a:rPr lang="pt-BR" sz="1600" dirty="0">
                <a:latin typeface="Arial" panose="020B0604020202020204" pitchFamily="34" charset="0"/>
                <a:cs typeface="Arial" panose="020B0604020202020204" pitchFamily="34" charset="0"/>
              </a:rPr>
              <a:t>De serva ela tornou-se rainha, eis o ponto de chegada do caminho percorrido por Maria na Igreja. Entretanto, sabe-se que a Igreja Católica sempre teve a figura de Maria como uma “carta na manga” em momentos de crises, na luta contra o avanço do protestantismo e principalmente no combate aos regimes ditatoriais e sufocadores, tais como o comunismo.</a:t>
            </a:r>
          </a:p>
          <a:p>
            <a:pPr algn="just"/>
            <a:r>
              <a:rPr lang="pt-BR" sz="1600" b="0" i="0" dirty="0">
                <a:solidFill>
                  <a:srgbClr val="000000"/>
                </a:solidFill>
                <a:effectLst/>
                <a:latin typeface="Arial" panose="020B0604020202020204" pitchFamily="34" charset="0"/>
                <a:cs typeface="Arial" panose="020B0604020202020204" pitchFamily="34" charset="0"/>
              </a:rPr>
              <a:t>Ontem como hoje, Maria continua a ser a discípula missionária solícita e atenta às nossas necessidades para interceder junto do seu Filho. Como modelo de discipulado, Maria é a mais perfeita cumpridora do mandamento primeiro de Deus.</a:t>
            </a:r>
            <a:endParaRPr lang="pt-BR" sz="1600" dirty="0">
              <a:latin typeface="Arial" panose="020B0604020202020204" pitchFamily="34" charset="0"/>
              <a:cs typeface="Arial" panose="020B0604020202020204" pitchFamily="34" charset="0"/>
            </a:endParaRPr>
          </a:p>
        </p:txBody>
      </p:sp>
      <p:pic>
        <p:nvPicPr>
          <p:cNvPr id="31746" name="Picture 2" descr="Adesivo de Nossa Senhora das Graças - 3un - Lirio do Vale Artigos Religiosos">
            <a:extLst>
              <a:ext uri="{FF2B5EF4-FFF2-40B4-BE49-F238E27FC236}">
                <a16:creationId xmlns:a16="http://schemas.microsoft.com/office/drawing/2014/main" id="{7D244A7E-3ED8-45F6-85F2-05A9D23E7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1" y="0"/>
            <a:ext cx="1193352" cy="179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302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244C-CE35-4090-9949-868C78C7D646}"/>
              </a:ext>
            </a:extLst>
          </p:cNvPr>
          <p:cNvSpPr>
            <a:spLocks noGrp="1"/>
          </p:cNvSpPr>
          <p:nvPr>
            <p:ph type="title"/>
          </p:nvPr>
        </p:nvSpPr>
        <p:spPr>
          <a:xfrm>
            <a:off x="887767" y="103572"/>
            <a:ext cx="9410330" cy="952870"/>
          </a:xfrm>
        </p:spPr>
        <p:txBody>
          <a:bodyPr>
            <a:normAutofit fontScale="90000"/>
          </a:bodyPr>
          <a:lstStyle/>
          <a:p>
            <a:r>
              <a:rPr lang="pt-BR" b="1" u="sng" dirty="0"/>
              <a:t>Maria no Documento de Aparecida </a:t>
            </a:r>
          </a:p>
        </p:txBody>
      </p:sp>
      <p:sp>
        <p:nvSpPr>
          <p:cNvPr id="3" name="Espaço Reservado para Conteúdo 2">
            <a:extLst>
              <a:ext uri="{FF2B5EF4-FFF2-40B4-BE49-F238E27FC236}">
                <a16:creationId xmlns:a16="http://schemas.microsoft.com/office/drawing/2014/main" id="{C3120334-BEB2-4409-BB3E-84E4306F7CC7}"/>
              </a:ext>
            </a:extLst>
          </p:cNvPr>
          <p:cNvSpPr>
            <a:spLocks noGrp="1"/>
          </p:cNvSpPr>
          <p:nvPr>
            <p:ph idx="1"/>
          </p:nvPr>
        </p:nvSpPr>
        <p:spPr>
          <a:xfrm>
            <a:off x="1085706" y="1420427"/>
            <a:ext cx="8596668" cy="5038187"/>
          </a:xfrm>
        </p:spPr>
        <p:txBody>
          <a:bodyPr>
            <a:normAutofit fontScale="85000" lnSpcReduction="10000"/>
          </a:bodyPr>
          <a:lstStyle/>
          <a:p>
            <a:pPr algn="just"/>
            <a:r>
              <a:rPr lang="pt-BR" dirty="0">
                <a:solidFill>
                  <a:schemeClr val="tx1"/>
                </a:solidFill>
                <a:latin typeface="Arial" panose="020B0604020202020204" pitchFamily="34" charset="0"/>
                <a:cs typeface="Arial" panose="020B0604020202020204" pitchFamily="34" charset="0"/>
              </a:rPr>
              <a:t>Por tudo o que se possa afirmar ou pesquisar, percebe-se que, desde a simplicidade da devoção de Nossa Senhora na Igreja Primitiva, passando pelos </a:t>
            </a:r>
            <a:r>
              <a:rPr lang="pt-BR" dirty="0" err="1">
                <a:solidFill>
                  <a:schemeClr val="tx1"/>
                </a:solidFill>
                <a:latin typeface="Arial" panose="020B0604020202020204" pitchFamily="34" charset="0"/>
                <a:cs typeface="Arial" panose="020B0604020202020204" pitchFamily="34" charset="0"/>
              </a:rPr>
              <a:t>devocionismos</a:t>
            </a:r>
            <a:r>
              <a:rPr lang="pt-BR" dirty="0">
                <a:solidFill>
                  <a:schemeClr val="tx1"/>
                </a:solidFill>
                <a:latin typeface="Arial" panose="020B0604020202020204" pitchFamily="34" charset="0"/>
                <a:cs typeface="Arial" panose="020B0604020202020204" pitchFamily="34" charset="0"/>
              </a:rPr>
              <a:t> simples (como em Fátima, por exemplo) até ao culto popular de Nossa Senhora Aparecida (Brasil), a figura de Maria impera. </a:t>
            </a:r>
          </a:p>
          <a:p>
            <a:pPr algn="just"/>
            <a:r>
              <a:rPr lang="pt-BR" dirty="0">
                <a:solidFill>
                  <a:schemeClr val="tx1"/>
                </a:solidFill>
                <a:latin typeface="Arial" panose="020B0604020202020204" pitchFamily="34" charset="0"/>
                <a:cs typeface="Arial" panose="020B0604020202020204" pitchFamily="34" charset="0"/>
              </a:rPr>
              <a:t>Hoje a figura de Maria constitui a identidade do povo católico, afinal ela vai de encontro aos anseios dos fiéis, principalmente dos excluídos da sociedade, que nela depositam a fé e a esperança. </a:t>
            </a:r>
          </a:p>
          <a:p>
            <a:pPr algn="just"/>
            <a:r>
              <a:rPr lang="pt-BR" b="0" i="0" dirty="0">
                <a:solidFill>
                  <a:schemeClr val="tx1"/>
                </a:solidFill>
                <a:effectLst/>
                <a:latin typeface="Arial" panose="020B0604020202020204" pitchFamily="34" charset="0"/>
                <a:cs typeface="Arial" panose="020B0604020202020204" pitchFamily="34" charset="0"/>
              </a:rPr>
              <a:t>Maria, nossa “Mãe Especialíssima”, é a garantia de tudo aquilo que Deus consegue realizar numa criatura humana que se deixa amar por Deus, como Ele nos quer amar. Ela é, ao mesmo tempo, nossa Estrela Polar, “aquela que nos guia e guiando-nos alegra os tristes dias de nossa vida”, isto é, aquela que nos ajuda a dar uma resposta de amor ao amor infinito que Deus tem por nós. Maria é a nossa maior e melhor resposta de amor a seu Filho.</a:t>
            </a:r>
          </a:p>
          <a:p>
            <a:pPr algn="just"/>
            <a:r>
              <a:rPr lang="pt-BR" b="0" i="0" dirty="0">
                <a:solidFill>
                  <a:schemeClr val="tx1"/>
                </a:solidFill>
                <a:effectLst/>
                <a:latin typeface="Arial" panose="020B0604020202020204" pitchFamily="34" charset="0"/>
                <a:cs typeface="Arial" panose="020B0604020202020204" pitchFamily="34" charset="0"/>
              </a:rPr>
              <a:t>No Documento de Aparecida, “Maria é a grande missionária, continuadora da missão de seu Filho e formadora de missionários” (DA 269, cf. 320). É um modelo do “seguimento de Cristo” (DA 270) e uma “escola de fé destinada a nos conduzir e a nos fortalecer no caminho que conduz ao Criador do céu e da terra” (DA 270).</a:t>
            </a:r>
          </a:p>
        </p:txBody>
      </p:sp>
      <p:pic>
        <p:nvPicPr>
          <p:cNvPr id="7" name="Picture 2" descr="img17">
            <a:extLst>
              <a:ext uri="{FF2B5EF4-FFF2-40B4-BE49-F238E27FC236}">
                <a16:creationId xmlns:a16="http://schemas.microsoft.com/office/drawing/2014/main" id="{B4C195C7-DF58-4CF2-9D67-ADE299888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1277" y="0"/>
            <a:ext cx="2410723" cy="2830404"/>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EBC | Bento XVI demonstra interesse e conhecimento sobre o Brasil, diz  embaixador brasileiro">
            <a:extLst>
              <a:ext uri="{FF2B5EF4-FFF2-40B4-BE49-F238E27FC236}">
                <a16:creationId xmlns:a16="http://schemas.microsoft.com/office/drawing/2014/main" id="{497B10A3-2E07-4ABF-814F-990F4F213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1277" y="2992191"/>
            <a:ext cx="2410723"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IMACULADO CORAÇÃO DE MARIA | CNBB Nordeste 1">
            <a:extLst>
              <a:ext uri="{FF2B5EF4-FFF2-40B4-BE49-F238E27FC236}">
                <a16:creationId xmlns:a16="http://schemas.microsoft.com/office/drawing/2014/main" id="{8E0D8FD9-AEAC-4509-A498-8AD92E918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1276" y="5011353"/>
            <a:ext cx="2410724"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080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F7E645F-8A95-4FC3-B50E-442523C5ED98}"/>
              </a:ext>
            </a:extLst>
          </p:cNvPr>
          <p:cNvSpPr>
            <a:spLocks noGrp="1"/>
          </p:cNvSpPr>
          <p:nvPr>
            <p:ph idx="1"/>
          </p:nvPr>
        </p:nvSpPr>
        <p:spPr>
          <a:xfrm>
            <a:off x="2577155" y="372863"/>
            <a:ext cx="8963816" cy="6005852"/>
          </a:xfrm>
        </p:spPr>
        <p:txBody>
          <a:bodyPr>
            <a:normAutofit/>
          </a:bodyPr>
          <a:lstStyle/>
          <a:p>
            <a:pPr algn="just"/>
            <a:r>
              <a:rPr lang="pt-BR" b="0" i="0" dirty="0">
                <a:solidFill>
                  <a:srgbClr val="000000"/>
                </a:solidFill>
                <a:effectLst/>
                <a:latin typeface="Arial" panose="020B0604020202020204" pitchFamily="34" charset="0"/>
              </a:rPr>
              <a:t>“A Virgem Maria é a imagem esplendida da conformação ao projeto trinitário que se cumpre em Cristo (…) e que a plenitude de nossa liberdade está na resposta positiva que lhe damos” (DA 141) Com Maria “chega a cumprimento a esperança dos pobres e o desejo de salvação” (DA 267). Por sua “constante meditação da Palavra e das ações de Jesus (cf. </a:t>
            </a:r>
            <a:r>
              <a:rPr lang="pt-BR" b="0" i="0" dirty="0" err="1">
                <a:solidFill>
                  <a:srgbClr val="000000"/>
                </a:solidFill>
                <a:effectLst/>
                <a:latin typeface="Arial" panose="020B0604020202020204" pitchFamily="34" charset="0"/>
              </a:rPr>
              <a:t>Lc</a:t>
            </a:r>
            <a:r>
              <a:rPr lang="pt-BR" b="0" i="0" dirty="0">
                <a:solidFill>
                  <a:srgbClr val="000000"/>
                </a:solidFill>
                <a:effectLst/>
                <a:latin typeface="Arial" panose="020B0604020202020204" pitchFamily="34" charset="0"/>
              </a:rPr>
              <a:t> 2,19. 51), é a discípula mais perfeita do Senhor” (DA 266).</a:t>
            </a:r>
          </a:p>
          <a:p>
            <a:pPr algn="just"/>
            <a:r>
              <a:rPr lang="pt-BR" b="0" i="0" dirty="0">
                <a:solidFill>
                  <a:srgbClr val="000000"/>
                </a:solidFill>
                <a:effectLst/>
                <a:latin typeface="Arial" panose="020B0604020202020204" pitchFamily="34" charset="0"/>
              </a:rPr>
              <a:t>Em seu rosto “encontramos a ternura e o amor de Deus” (DA 265). Ela é “a presença materna indispensável e decidida na gestação de um povo de filhos e irmãos, de discípulos e missionários de seu Filho“ (DA 524). Maria “cria comunhão e educa para um estilo de vida compartilhada e solidária, em fraternidade, na atenção e acolhida do outro, especialmente se é pobre e necessitado” (DA 272).</a:t>
            </a:r>
          </a:p>
          <a:p>
            <a:pPr algn="just"/>
            <a:r>
              <a:rPr lang="pt-BR" b="0" i="0" dirty="0">
                <a:solidFill>
                  <a:srgbClr val="000000"/>
                </a:solidFill>
                <a:effectLst/>
                <a:latin typeface="Arial" panose="020B0604020202020204" pitchFamily="34" charset="0"/>
              </a:rPr>
              <a:t>Maria “é artífice de comunhão” (…) que “atrai multidões a comunhão com Jesus e sua Igreja, como experimentamos muitas vezes nos santuários marianos” (DA 268). Ela “ajuda a manter vivas as atitudes de atenção, de serviço, de entrega e de gratuidade”, indicando assim “qual é a pedagogia para que os pobres, em cada comunidade Cristã, “sintam-se como em casa” (DA 272).</a:t>
            </a:r>
          </a:p>
          <a:p>
            <a:pPr algn="just"/>
            <a:r>
              <a:rPr lang="pt-BR" b="0" i="0" dirty="0">
                <a:solidFill>
                  <a:srgbClr val="000000"/>
                </a:solidFill>
                <a:effectLst/>
                <a:latin typeface="Arial" panose="020B0604020202020204" pitchFamily="34" charset="0"/>
              </a:rPr>
              <a:t>Que ela seja a “companheira de caminhada” de todos os discípulos missionários que se põe a caminho na construção do Projeto de amor e Vida de Jesus. “Ensinai-nos a crer, esperar e amar convosco, ó Maria. Indicai-nos o caminho para o seu reino! Brilhai sobre nós e guiai-nos no nosso caminho!” (Papa Bento XVI).</a:t>
            </a:r>
          </a:p>
        </p:txBody>
      </p:sp>
      <p:pic>
        <p:nvPicPr>
          <p:cNvPr id="16388" name="Picture 4">
            <a:extLst>
              <a:ext uri="{FF2B5EF4-FFF2-40B4-BE49-F238E27FC236}">
                <a16:creationId xmlns:a16="http://schemas.microsoft.com/office/drawing/2014/main" id="{DF593F58-5AC6-41A6-BA33-0C7ECADFF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2" y="62147"/>
            <a:ext cx="2629543" cy="1404707"/>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a:extLst>
              <a:ext uri="{FF2B5EF4-FFF2-40B4-BE49-F238E27FC236}">
                <a16:creationId xmlns:a16="http://schemas.microsoft.com/office/drawing/2014/main" id="{7B932D95-C616-4269-8CA2-666C47A33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7063"/>
            <a:ext cx="268736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BLOG- CEM PROF. FLORÊNCIO AIRES-: PAPA FRANCISCO NO BRASIL">
            <a:extLst>
              <a:ext uri="{FF2B5EF4-FFF2-40B4-BE49-F238E27FC236}">
                <a16:creationId xmlns:a16="http://schemas.microsoft.com/office/drawing/2014/main" id="{D07A0ECA-F2E7-4CC6-9F42-4FE5036A53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8" y="3260839"/>
            <a:ext cx="268736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a:extLst>
              <a:ext uri="{FF2B5EF4-FFF2-40B4-BE49-F238E27FC236}">
                <a16:creationId xmlns:a16="http://schemas.microsoft.com/office/drawing/2014/main" id="{30187A90-C932-41D1-B7E6-6482C752C0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5" y="5203429"/>
            <a:ext cx="2725766"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624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0323E99-3662-4381-81DA-DFC8777A59F1}"/>
              </a:ext>
            </a:extLst>
          </p:cNvPr>
          <p:cNvSpPr>
            <a:spLocks noGrp="1"/>
          </p:cNvSpPr>
          <p:nvPr>
            <p:ph idx="1"/>
          </p:nvPr>
        </p:nvSpPr>
        <p:spPr>
          <a:xfrm>
            <a:off x="1408481" y="276426"/>
            <a:ext cx="8122197" cy="6581574"/>
          </a:xfrm>
        </p:spPr>
        <p:txBody>
          <a:bodyPr>
            <a:normAutofit lnSpcReduction="10000"/>
          </a:bodyPr>
          <a:lstStyle/>
          <a:p>
            <a:pPr algn="just"/>
            <a:r>
              <a:rPr lang="pt-BR" b="0" i="0" dirty="0">
                <a:solidFill>
                  <a:srgbClr val="000000"/>
                </a:solidFill>
                <a:effectLst/>
                <a:latin typeface="Arial" panose="020B0604020202020204" pitchFamily="34" charset="0"/>
              </a:rPr>
              <a:t>Que possamos rezar com muita devoção e piedade, como rezou o saudoso Papa  São João Paulo II:</a:t>
            </a:r>
          </a:p>
          <a:p>
            <a:pPr algn="just"/>
            <a:r>
              <a:rPr lang="pt-BR" b="0" i="0" dirty="0">
                <a:solidFill>
                  <a:srgbClr val="000000"/>
                </a:solidFill>
                <a:effectLst/>
                <a:latin typeface="Arial" panose="020B0604020202020204" pitchFamily="34" charset="0"/>
              </a:rPr>
              <a:t>Que ela seja a “</a:t>
            </a:r>
            <a:r>
              <a:rPr lang="pt-BR" b="1" i="1" u="sng" dirty="0">
                <a:solidFill>
                  <a:srgbClr val="000000"/>
                </a:solidFill>
                <a:effectLst/>
                <a:latin typeface="Arial" panose="020B0604020202020204" pitchFamily="34" charset="0"/>
              </a:rPr>
              <a:t>Senhora Aparecida</a:t>
            </a:r>
            <a:r>
              <a:rPr lang="pt-BR" b="0" i="0" dirty="0">
                <a:solidFill>
                  <a:srgbClr val="000000"/>
                </a:solidFill>
                <a:effectLst/>
                <a:latin typeface="Arial" panose="020B0604020202020204" pitchFamily="34" charset="0"/>
              </a:rPr>
              <a:t>”, senhora de tantas Marias: Maria negra, Maria pobre, Maria da vida, Maria da luta! Maria explorada, Maria espoliada </a:t>
            </a:r>
            <a:r>
              <a:rPr lang="pt-BR" b="0" i="0" dirty="0" err="1">
                <a:solidFill>
                  <a:srgbClr val="000000"/>
                </a:solidFill>
                <a:effectLst/>
                <a:latin typeface="Arial" panose="020B0604020202020204" pitchFamily="34" charset="0"/>
              </a:rPr>
              <a:t>etc</a:t>
            </a:r>
            <a:r>
              <a:rPr lang="pt-BR" b="0" i="0" dirty="0">
                <a:solidFill>
                  <a:srgbClr val="000000"/>
                </a:solidFill>
                <a:effectLst/>
                <a:latin typeface="Arial" panose="020B0604020202020204" pitchFamily="34" charset="0"/>
              </a:rPr>
              <a:t>, sonhando com um mundo novo.</a:t>
            </a:r>
          </a:p>
          <a:p>
            <a:pPr algn="just"/>
            <a:r>
              <a:rPr lang="pt-BR" b="0" i="0" dirty="0">
                <a:solidFill>
                  <a:srgbClr val="000000"/>
                </a:solidFill>
                <a:effectLst/>
                <a:latin typeface="Arial" panose="020B0604020202020204" pitchFamily="34" charset="0"/>
              </a:rPr>
              <a:t>Que ela seja a “</a:t>
            </a:r>
            <a:r>
              <a:rPr lang="pt-BR" b="1" i="1" u="sng" dirty="0">
                <a:solidFill>
                  <a:srgbClr val="000000"/>
                </a:solidFill>
                <a:effectLst/>
                <a:latin typeface="Arial" panose="020B0604020202020204" pitchFamily="34" charset="0"/>
              </a:rPr>
              <a:t>Mãe Especialíssima</a:t>
            </a:r>
            <a:r>
              <a:rPr lang="pt-BR" b="0" i="0" dirty="0">
                <a:solidFill>
                  <a:srgbClr val="000000"/>
                </a:solidFill>
                <a:effectLst/>
                <a:latin typeface="Arial" panose="020B0604020202020204" pitchFamily="34" charset="0"/>
              </a:rPr>
              <a:t>”, testemunha da Paixão do Filho, – na Paixão de cada irmão empobrecido e explorado, personificação dos pescadores Domingos Garcia, Felipe Pedroso e João Alves no rio Paraíba -, sustentando-nos nas cruzes do dia-a-dia</a:t>
            </a:r>
          </a:p>
          <a:p>
            <a:pPr algn="just"/>
            <a:r>
              <a:rPr lang="pt-BR" b="0" i="0" dirty="0">
                <a:solidFill>
                  <a:srgbClr val="000000"/>
                </a:solidFill>
                <a:effectLst/>
                <a:latin typeface="Arial" panose="020B0604020202020204" pitchFamily="34" charset="0"/>
              </a:rPr>
              <a:t>“Maria, eu vos saúdo e vos digo “Ave”! […] Quero confiar-vos de modo particular este povo e esta Igreja, todo este Brasil, grande e hospitaleiro, todos os vossos filhos e filhas, com todos os seus problemas e angústias, trabalhos e alegrias. </a:t>
            </a:r>
          </a:p>
          <a:p>
            <a:pPr algn="just"/>
            <a:r>
              <a:rPr lang="pt-BR" b="0" i="0" dirty="0">
                <a:solidFill>
                  <a:srgbClr val="000000"/>
                </a:solidFill>
                <a:effectLst/>
                <a:latin typeface="Arial" panose="020B0604020202020204" pitchFamily="34" charset="0"/>
              </a:rPr>
              <a:t>Quero fazê-lo […], entrando nesta herança de veneração e amor, de dedicação e confiança que, desde séculos, faz parte da Igreja do Brasil e de quantos a formam, sem olhar as diferenças de origem, raça ou posição social, e onde quer que habitem neste imenso país. </a:t>
            </a:r>
          </a:p>
          <a:p>
            <a:pPr algn="just"/>
            <a:r>
              <a:rPr lang="pt-BR" b="0" i="0" dirty="0">
                <a:solidFill>
                  <a:srgbClr val="000000"/>
                </a:solidFill>
                <a:effectLst/>
                <a:latin typeface="Arial" panose="020B0604020202020204" pitchFamily="34" charset="0"/>
              </a:rPr>
              <a:t>Ó Mãe, fazei que esta Igreja, a exemplo de Cristo, servindo constantemente o homem, seja a defensora de todos, em particular dos pobres e necessitados, dos socialmente marginalizados e espoliados. Fazei que a Igreja do Brasil esteja sempre a serviço da justiça entre as pessoas e contribua ao mesmo tempo para o bem comum de todos e para a paz social”.</a:t>
            </a:r>
          </a:p>
        </p:txBody>
      </p:sp>
      <p:pic>
        <p:nvPicPr>
          <p:cNvPr id="17410" name="Picture 2" descr="Santuário Nacional celebra 40 anos de sagração neste sábado">
            <a:extLst>
              <a:ext uri="{FF2B5EF4-FFF2-40B4-BE49-F238E27FC236}">
                <a16:creationId xmlns:a16="http://schemas.microsoft.com/office/drawing/2014/main" id="{C940F33B-7DF9-47C2-83E1-FCE481711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0946" y="0"/>
            <a:ext cx="2661321" cy="1823541"/>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omilia de São João Paulo II, em missa na Basílica, há 34 anos - A12.com">
            <a:extLst>
              <a:ext uri="{FF2B5EF4-FFF2-40B4-BE49-F238E27FC236}">
                <a16:creationId xmlns:a16="http://schemas.microsoft.com/office/drawing/2014/main" id="{E9EFE2F0-80C2-4E0C-B832-13BAC31BB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946" y="1843877"/>
            <a:ext cx="2641054" cy="1661158"/>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a:extLst>
              <a:ext uri="{FF2B5EF4-FFF2-40B4-BE49-F238E27FC236}">
                <a16:creationId xmlns:a16="http://schemas.microsoft.com/office/drawing/2014/main" id="{0DA9A807-9848-40B9-9A5F-B363A23982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4768" y="3514309"/>
            <a:ext cx="2653675" cy="1734366"/>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a:extLst>
              <a:ext uri="{FF2B5EF4-FFF2-40B4-BE49-F238E27FC236}">
                <a16:creationId xmlns:a16="http://schemas.microsoft.com/office/drawing/2014/main" id="{37BF597D-B5B0-40B1-B765-C8C0EF7758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0946" y="5262880"/>
            <a:ext cx="2661321" cy="159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267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Facebook">
            <a:extLst>
              <a:ext uri="{FF2B5EF4-FFF2-40B4-BE49-F238E27FC236}">
                <a16:creationId xmlns:a16="http://schemas.microsoft.com/office/drawing/2014/main" id="{79F2DBEF-25E0-4C16-9A01-A79E4BA52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718" y="497840"/>
            <a:ext cx="4800282" cy="4967056"/>
          </a:xfrm>
          <a:prstGeom prst="rect">
            <a:avLst/>
          </a:prstGeom>
          <a:noFill/>
          <a:extLst>
            <a:ext uri="{909E8E84-426E-40DD-AFC4-6F175D3DCCD1}">
              <a14:hiddenFill xmlns:a14="http://schemas.microsoft.com/office/drawing/2010/main">
                <a:solidFill>
                  <a:srgbClr val="FFFFFF"/>
                </a:solidFill>
              </a14:hiddenFill>
            </a:ext>
          </a:extLst>
        </p:spPr>
      </p:pic>
      <p:pic>
        <p:nvPicPr>
          <p:cNvPr id="37894" name="Picture 6" descr="MUITO OBRIGADO!">
            <a:extLst>
              <a:ext uri="{FF2B5EF4-FFF2-40B4-BE49-F238E27FC236}">
                <a16:creationId xmlns:a16="http://schemas.microsoft.com/office/drawing/2014/main" id="{07F6A285-BC05-4876-80E9-FF9445CAC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96695">
            <a:off x="6575094" y="2214290"/>
            <a:ext cx="5290384" cy="2429421"/>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10" descr="caminho da fé Logo Vector (.PDF) Free Download">
            <a:extLst>
              <a:ext uri="{FF2B5EF4-FFF2-40B4-BE49-F238E27FC236}">
                <a16:creationId xmlns:a16="http://schemas.microsoft.com/office/drawing/2014/main" id="{46FD803C-12BC-450E-8BBF-94A7B4B458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718" y="4888865"/>
            <a:ext cx="4800282"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923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27E3AC-CB29-470C-BCF7-F849AF02A2F1}"/>
              </a:ext>
            </a:extLst>
          </p:cNvPr>
          <p:cNvSpPr>
            <a:spLocks noGrp="1"/>
          </p:cNvSpPr>
          <p:nvPr>
            <p:ph type="title"/>
          </p:nvPr>
        </p:nvSpPr>
        <p:spPr>
          <a:xfrm>
            <a:off x="1006839" y="340832"/>
            <a:ext cx="10178322" cy="868208"/>
          </a:xfrm>
        </p:spPr>
        <p:txBody>
          <a:bodyPr/>
          <a:lstStyle/>
          <a:p>
            <a:r>
              <a:rPr lang="pt-BR" b="1" u="sng" dirty="0"/>
              <a:t>Início da Devoção Mariana</a:t>
            </a:r>
          </a:p>
        </p:txBody>
      </p:sp>
      <p:sp>
        <p:nvSpPr>
          <p:cNvPr id="3" name="Espaço Reservado para Conteúdo 2">
            <a:extLst>
              <a:ext uri="{FF2B5EF4-FFF2-40B4-BE49-F238E27FC236}">
                <a16:creationId xmlns:a16="http://schemas.microsoft.com/office/drawing/2014/main" id="{27451FE1-D46C-47A8-88DE-524DBFE073A3}"/>
              </a:ext>
            </a:extLst>
          </p:cNvPr>
          <p:cNvSpPr>
            <a:spLocks noGrp="1"/>
          </p:cNvSpPr>
          <p:nvPr>
            <p:ph idx="1"/>
          </p:nvPr>
        </p:nvSpPr>
        <p:spPr>
          <a:xfrm>
            <a:off x="904240" y="1340528"/>
            <a:ext cx="8369762" cy="5039951"/>
          </a:xfrm>
        </p:spPr>
        <p:txBody>
          <a:bodyPr>
            <a:normAutofit fontScale="92500" lnSpcReduction="10000"/>
          </a:bodyPr>
          <a:lstStyle/>
          <a:p>
            <a:pPr algn="just"/>
            <a:r>
              <a:rPr lang="pt-BR" b="0" i="0" dirty="0">
                <a:solidFill>
                  <a:srgbClr val="555555"/>
                </a:solidFill>
                <a:effectLst/>
                <a:latin typeface="LatoRegular"/>
              </a:rPr>
              <a:t>A devoção pública a Nossa Senhora começou </a:t>
            </a:r>
            <a:r>
              <a:rPr lang="pt-BR" dirty="0">
                <a:solidFill>
                  <a:srgbClr val="555555"/>
                </a:solidFill>
                <a:latin typeface="LatoRegular"/>
              </a:rPr>
              <a:t>q</a:t>
            </a:r>
            <a:r>
              <a:rPr lang="pt-BR" b="0" i="0" dirty="0">
                <a:solidFill>
                  <a:srgbClr val="555555"/>
                </a:solidFill>
                <a:effectLst/>
                <a:latin typeface="LatoRegular"/>
              </a:rPr>
              <a:t>uando Jesus nasceu em Belém, os pastores foram a adorá-lo. “Foram apressadamente e encontraram Maria, José e o menino deitado na manjedoura” (</a:t>
            </a:r>
            <a:r>
              <a:rPr lang="pt-BR" b="0" i="0" dirty="0" err="1">
                <a:solidFill>
                  <a:srgbClr val="555555"/>
                </a:solidFill>
                <a:effectLst/>
                <a:latin typeface="LatoRegular"/>
              </a:rPr>
              <a:t>Lc</a:t>
            </a:r>
            <a:r>
              <a:rPr lang="pt-BR" b="0" i="0" dirty="0">
                <a:solidFill>
                  <a:srgbClr val="555555"/>
                </a:solidFill>
                <a:effectLst/>
                <a:latin typeface="LatoRegular"/>
              </a:rPr>
              <a:t> 2, 15-16). Após terem se ajoelhado diante do Menino, certamente veneraram a Mãe do Salvador (</a:t>
            </a:r>
            <a:r>
              <a:rPr lang="pt-BR" b="0" i="0" dirty="0" err="1">
                <a:solidFill>
                  <a:srgbClr val="555555"/>
                </a:solidFill>
                <a:effectLst/>
                <a:latin typeface="LatoRegular"/>
              </a:rPr>
              <a:t>Mt</a:t>
            </a:r>
            <a:r>
              <a:rPr lang="pt-BR" b="0" i="0" dirty="0">
                <a:solidFill>
                  <a:srgbClr val="555555"/>
                </a:solidFill>
                <a:effectLst/>
                <a:latin typeface="LatoRegular"/>
              </a:rPr>
              <a:t> 2, 9-11). </a:t>
            </a:r>
          </a:p>
          <a:p>
            <a:pPr algn="just"/>
            <a:r>
              <a:rPr lang="pt-BR" b="0" i="0" dirty="0">
                <a:solidFill>
                  <a:srgbClr val="555555"/>
                </a:solidFill>
                <a:effectLst/>
                <a:latin typeface="LatoRegular"/>
              </a:rPr>
              <a:t>Além </a:t>
            </a:r>
            <a:r>
              <a:rPr lang="pt-BR" dirty="0">
                <a:solidFill>
                  <a:srgbClr val="555555"/>
                </a:solidFill>
                <a:latin typeface="LatoRegular"/>
              </a:rPr>
              <a:t>disso, podemos assinalar o momento </a:t>
            </a:r>
            <a:r>
              <a:rPr lang="pt-BR" b="0" i="0" dirty="0">
                <a:solidFill>
                  <a:srgbClr val="555555"/>
                </a:solidFill>
                <a:effectLst/>
                <a:latin typeface="LatoRegular"/>
              </a:rPr>
              <a:t>aos pés da Cruz quando Jesus diz: “Filho, eis aí tua Mãe!” – “Mãe, eis aí teu Filho!” ... E “ele a levou para a sua casa” (João 19,27). </a:t>
            </a:r>
          </a:p>
          <a:p>
            <a:pPr algn="just"/>
            <a:r>
              <a:rPr lang="pt-BR" b="0" i="0" dirty="0">
                <a:solidFill>
                  <a:srgbClr val="555555"/>
                </a:solidFill>
                <a:effectLst/>
                <a:latin typeface="LatoRegular"/>
              </a:rPr>
              <a:t>Como mãe da Igreja, a </a:t>
            </a:r>
            <a:r>
              <a:rPr lang="pt-BR" b="0" i="0" dirty="0">
                <a:solidFill>
                  <a:srgbClr val="555555"/>
                </a:solidFill>
                <a:effectLst/>
                <a:latin typeface="LatoBold"/>
              </a:rPr>
              <a:t>Virgem Maria</a:t>
            </a:r>
            <a:r>
              <a:rPr lang="pt-BR" b="0" i="0" dirty="0">
                <a:solidFill>
                  <a:srgbClr val="555555"/>
                </a:solidFill>
                <a:effectLst/>
                <a:latin typeface="LatoRegular"/>
              </a:rPr>
              <a:t> sempre acompanhou os Apóstolos e estava com eles no dia de Pentecostes (cf. At 1,14).</a:t>
            </a:r>
          </a:p>
          <a:p>
            <a:pPr algn="just" fontAlgn="base"/>
            <a:r>
              <a:rPr lang="pt-BR" b="0" i="0" dirty="0">
                <a:solidFill>
                  <a:srgbClr val="555555"/>
                </a:solidFill>
                <a:effectLst/>
                <a:latin typeface="LatoRegular"/>
              </a:rPr>
              <a:t>Nas bodas de </a:t>
            </a:r>
            <a:r>
              <a:rPr lang="pt-BR" b="0" i="0" dirty="0" err="1">
                <a:solidFill>
                  <a:srgbClr val="555555"/>
                </a:solidFill>
                <a:effectLst/>
                <a:latin typeface="LatoRegular"/>
              </a:rPr>
              <a:t>Caná</a:t>
            </a:r>
            <a:r>
              <a:rPr lang="pt-BR" b="0" i="0" dirty="0">
                <a:solidFill>
                  <a:srgbClr val="555555"/>
                </a:solidFill>
                <a:effectLst/>
                <a:latin typeface="LatoRegular"/>
              </a:rPr>
              <a:t> (</a:t>
            </a:r>
            <a:r>
              <a:rPr lang="pt-BR" b="0" i="0" dirty="0" err="1">
                <a:solidFill>
                  <a:srgbClr val="555555"/>
                </a:solidFill>
                <a:effectLst/>
                <a:latin typeface="LatoRegular"/>
              </a:rPr>
              <a:t>Jo</a:t>
            </a:r>
            <a:r>
              <a:rPr lang="pt-BR" b="0" i="0" dirty="0">
                <a:solidFill>
                  <a:srgbClr val="555555"/>
                </a:solidFill>
                <a:effectLst/>
                <a:latin typeface="LatoRegular"/>
              </a:rPr>
              <a:t> 2, 1-10), é mais uma oportunidade em que a Virgem é saudada. Maria intervém com delicadeza e decisão, para salvar a alegria dos noivos. Os servos, que conheciam o milagre sabiam que ele aconteceu por intervenção dela e não deixaram de admirá-la, e quem sabe até pediram-lhe alguma graça. </a:t>
            </a:r>
            <a:endParaRPr lang="pt-BR" dirty="0"/>
          </a:p>
        </p:txBody>
      </p:sp>
      <p:pic>
        <p:nvPicPr>
          <p:cNvPr id="3074" name="Picture 2" descr="Quinta dor de Nossa Senhora - MARIA AOS PÉS DA CRUZ">
            <a:extLst>
              <a:ext uri="{FF2B5EF4-FFF2-40B4-BE49-F238E27FC236}">
                <a16:creationId xmlns:a16="http://schemas.microsoft.com/office/drawing/2014/main" id="{3AB9B54C-9257-46FF-86F8-B878F3CF0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3698" y="1957034"/>
            <a:ext cx="1803598" cy="26517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ria e o Anjo Gabriel - YouTube">
            <a:extLst>
              <a:ext uri="{FF2B5EF4-FFF2-40B4-BE49-F238E27FC236}">
                <a16:creationId xmlns:a16="http://schemas.microsoft.com/office/drawing/2014/main" id="{A27A7AA8-A266-4628-B940-5DF31A930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1780" y="340832"/>
            <a:ext cx="2870220" cy="160732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F548C616-17F2-4FE4-A460-CDF5B3D9F4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2576" y="4593303"/>
            <a:ext cx="1803598" cy="2252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381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A85B546-AD08-41C0-9324-B7B4657F2E6C}"/>
              </a:ext>
            </a:extLst>
          </p:cNvPr>
          <p:cNvSpPr>
            <a:spLocks noGrp="1"/>
          </p:cNvSpPr>
          <p:nvPr>
            <p:ph idx="1"/>
          </p:nvPr>
        </p:nvSpPr>
        <p:spPr>
          <a:xfrm>
            <a:off x="636694" y="325613"/>
            <a:ext cx="6648026" cy="5482069"/>
          </a:xfrm>
        </p:spPr>
        <p:txBody>
          <a:bodyPr>
            <a:normAutofit fontScale="85000" lnSpcReduction="10000"/>
          </a:bodyPr>
          <a:lstStyle/>
          <a:p>
            <a:pPr algn="just" fontAlgn="base"/>
            <a:r>
              <a:rPr lang="pt-BR" b="0" i="0" dirty="0">
                <a:solidFill>
                  <a:srgbClr val="555555"/>
                </a:solidFill>
                <a:effectLst/>
                <a:latin typeface="LatoRegular"/>
              </a:rPr>
              <a:t>De forma particular, podemos lembrar da visita de Maria a Isabel; Isabel ouve a saudação de Maria e percebe que o menino “salta” de alegria no seio, e cheia do Espírito Santo exclama: “</a:t>
            </a:r>
            <a:r>
              <a:rPr lang="pt-BR" b="1" i="1" dirty="0">
                <a:solidFill>
                  <a:srgbClr val="555555"/>
                </a:solidFill>
                <a:effectLst/>
                <a:latin typeface="LatoRegular"/>
              </a:rPr>
              <a:t>Bendita és tu entre as mulheres e bendito é o fruto do teu ventre. A que devo a honra de receber a visita da Mãe do meu Senhor? Pois logo que chegou aos meus ouvidos a tua saudação, o menino saltou de alegria no meu seio. Feliz de ti que acreditaste, porque se vai cumprir tudo o que foi dito da parte do Senhor</a:t>
            </a:r>
            <a:r>
              <a:rPr lang="pt-BR" b="0" i="0" dirty="0">
                <a:solidFill>
                  <a:srgbClr val="555555"/>
                </a:solidFill>
                <a:effectLst/>
                <a:latin typeface="LatoRegular"/>
              </a:rPr>
              <a:t>” (</a:t>
            </a:r>
            <a:r>
              <a:rPr lang="pt-BR" b="0" i="0" dirty="0" err="1">
                <a:solidFill>
                  <a:srgbClr val="555555"/>
                </a:solidFill>
                <a:effectLst/>
                <a:latin typeface="LatoRegular"/>
              </a:rPr>
              <a:t>Lc</a:t>
            </a:r>
            <a:r>
              <a:rPr lang="pt-BR" b="0" i="0" dirty="0">
                <a:solidFill>
                  <a:srgbClr val="555555"/>
                </a:solidFill>
                <a:effectLst/>
                <a:latin typeface="LatoRegular"/>
              </a:rPr>
              <a:t> 1, 42-45). </a:t>
            </a:r>
          </a:p>
          <a:p>
            <a:pPr algn="just" fontAlgn="base"/>
            <a:r>
              <a:rPr lang="pt-BR" b="0" i="0" dirty="0">
                <a:solidFill>
                  <a:srgbClr val="555555"/>
                </a:solidFill>
                <a:effectLst/>
                <a:latin typeface="LatoRegular"/>
              </a:rPr>
              <a:t>Maria canta o Seu </a:t>
            </a:r>
            <a:r>
              <a:rPr lang="pt-BR" b="0" i="0" dirty="0">
                <a:solidFill>
                  <a:srgbClr val="555555"/>
                </a:solidFill>
                <a:effectLst/>
                <a:latin typeface="LatoItalic"/>
              </a:rPr>
              <a:t>Magnificat</a:t>
            </a:r>
            <a:r>
              <a:rPr lang="pt-BR" b="0" i="0" dirty="0">
                <a:solidFill>
                  <a:srgbClr val="555555"/>
                </a:solidFill>
                <a:effectLst/>
                <a:latin typeface="LatoRegular"/>
              </a:rPr>
              <a:t>, de onde podemos destacar a célebre profecia que seus lábios pronunciaram: “</a:t>
            </a:r>
            <a:r>
              <a:rPr lang="pt-BR" b="1" i="1" dirty="0">
                <a:solidFill>
                  <a:srgbClr val="555555"/>
                </a:solidFill>
                <a:effectLst/>
                <a:latin typeface="LatoRegular"/>
              </a:rPr>
              <a:t>Doravante todas as gerações me proclamarão bem aventurada!</a:t>
            </a:r>
            <a:r>
              <a:rPr lang="pt-BR" b="0" i="0" dirty="0">
                <a:solidFill>
                  <a:srgbClr val="555555"/>
                </a:solidFill>
                <a:effectLst/>
                <a:latin typeface="LatoRegular"/>
              </a:rPr>
              <a:t>” </a:t>
            </a:r>
          </a:p>
          <a:p>
            <a:pPr algn="just" fontAlgn="base"/>
            <a:r>
              <a:rPr lang="pt-BR" b="1" dirty="0">
                <a:solidFill>
                  <a:srgbClr val="555555"/>
                </a:solidFill>
                <a:latin typeface="LatoRegular"/>
              </a:rPr>
              <a:t>Eis aí os sinais de </a:t>
            </a:r>
            <a:r>
              <a:rPr lang="pt-BR" b="1" i="0" dirty="0">
                <a:solidFill>
                  <a:srgbClr val="555555"/>
                </a:solidFill>
                <a:effectLst/>
                <a:latin typeface="LatoRegular"/>
              </a:rPr>
              <a:t>uma devoção mariana que jamais deixaria de existir em todo o mundo católico!</a:t>
            </a:r>
          </a:p>
        </p:txBody>
      </p:sp>
      <p:pic>
        <p:nvPicPr>
          <p:cNvPr id="11266" name="Picture 2" descr="Magnificat: encontro de amor | Encontro com Cristo">
            <a:extLst>
              <a:ext uri="{FF2B5EF4-FFF2-40B4-BE49-F238E27FC236}">
                <a16:creationId xmlns:a16="http://schemas.microsoft.com/office/drawing/2014/main" id="{79FA3F0A-CDC9-4E1E-BD95-9BCC6AC34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104" y="933692"/>
            <a:ext cx="3878802" cy="453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50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A3A7DF4-F60C-4156-BD47-951D0DD88BF0}"/>
              </a:ext>
            </a:extLst>
          </p:cNvPr>
          <p:cNvSpPr>
            <a:spLocks noGrp="1"/>
          </p:cNvSpPr>
          <p:nvPr>
            <p:ph idx="1"/>
          </p:nvPr>
        </p:nvSpPr>
        <p:spPr>
          <a:xfrm>
            <a:off x="3870664" y="514905"/>
            <a:ext cx="7691416" cy="5526457"/>
          </a:xfrm>
        </p:spPr>
        <p:txBody>
          <a:bodyPr>
            <a:normAutofit lnSpcReduction="10000"/>
          </a:bodyPr>
          <a:lstStyle/>
          <a:p>
            <a:pPr algn="just"/>
            <a:r>
              <a:rPr lang="pt-BR" b="0" i="0" dirty="0">
                <a:solidFill>
                  <a:srgbClr val="555555"/>
                </a:solidFill>
                <a:effectLst/>
                <a:latin typeface="LatoRegular"/>
              </a:rPr>
              <a:t>Assim começou a devoção mariana que continuou pelos séculos sem interrupção até hoje!</a:t>
            </a:r>
          </a:p>
          <a:p>
            <a:pPr algn="just"/>
            <a:r>
              <a:rPr lang="pt-BR" b="0" i="0" dirty="0">
                <a:solidFill>
                  <a:srgbClr val="555555"/>
                </a:solidFill>
                <a:effectLst/>
                <a:latin typeface="LatoRegular"/>
              </a:rPr>
              <a:t>A verdade é que desde que a Virgem Maria foi saudade pelo Arcanjo Gabriel, como a “cheia de graça”, “o Senhor é contigo”, foi olhada com admiração, por ser a Mãe de Deus humanado. </a:t>
            </a:r>
          </a:p>
          <a:p>
            <a:pPr algn="just"/>
            <a:r>
              <a:rPr lang="pt-BR" b="0" i="0" dirty="0">
                <a:solidFill>
                  <a:srgbClr val="555555"/>
                </a:solidFill>
                <a:effectLst/>
                <a:latin typeface="LatoRegular"/>
              </a:rPr>
              <a:t>Tudo isso culminou na oração da Ave Maria: “rogai por nós pecadores agora e na hora de nossa morte”. </a:t>
            </a:r>
          </a:p>
          <a:p>
            <a:pPr algn="just"/>
            <a:r>
              <a:rPr lang="pt-BR" dirty="0">
                <a:solidFill>
                  <a:srgbClr val="555555"/>
                </a:solidFill>
                <a:latin typeface="LatoRegular"/>
              </a:rPr>
              <a:t>A</a:t>
            </a:r>
            <a:r>
              <a:rPr lang="pt-BR" b="0" i="0" dirty="0">
                <a:solidFill>
                  <a:srgbClr val="555555"/>
                </a:solidFill>
                <a:effectLst/>
                <a:latin typeface="LatoRegular"/>
              </a:rPr>
              <a:t> Virgem corresponde a esta bela e suave devoção de muitas maneiras, intercedendo por nós sem cessar diante do Seu Pai, do Seu Filho e do Seu amado Esposo, o Espírito Santo. </a:t>
            </a:r>
          </a:p>
          <a:p>
            <a:pPr algn="just"/>
            <a:r>
              <a:rPr lang="pt-BR" b="0" i="0" dirty="0">
                <a:solidFill>
                  <a:srgbClr val="555555"/>
                </a:solidFill>
                <a:effectLst/>
                <a:latin typeface="LatoRegular"/>
              </a:rPr>
              <a:t>O que não consegue para nós aquela que São Bernardo chamou de a “onipotência suplicante”?</a:t>
            </a:r>
            <a:endParaRPr lang="pt-BR" dirty="0"/>
          </a:p>
        </p:txBody>
      </p:sp>
      <p:pic>
        <p:nvPicPr>
          <p:cNvPr id="4098" name="Picture 2" descr="A visita do anjo a Maria: Surpresas de Deus - Mesters e Lopes - CEBI">
            <a:extLst>
              <a:ext uri="{FF2B5EF4-FFF2-40B4-BE49-F238E27FC236}">
                <a16:creationId xmlns:a16="http://schemas.microsoft.com/office/drawing/2014/main" id="{1E378F9A-C6AB-46BA-A33D-B93CFBE60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54" y="999339"/>
            <a:ext cx="3906895" cy="4859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593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28A2EB-1315-4228-AB4C-9F5C4600163B}"/>
              </a:ext>
            </a:extLst>
          </p:cNvPr>
          <p:cNvSpPr>
            <a:spLocks noGrp="1"/>
          </p:cNvSpPr>
          <p:nvPr>
            <p:ph type="title"/>
          </p:nvPr>
        </p:nvSpPr>
        <p:spPr>
          <a:xfrm>
            <a:off x="694103" y="227860"/>
            <a:ext cx="8596668" cy="908482"/>
          </a:xfrm>
        </p:spPr>
        <p:txBody>
          <a:bodyPr/>
          <a:lstStyle/>
          <a:p>
            <a:r>
              <a:rPr lang="pt-BR" b="1" u="sng" dirty="0"/>
              <a:t>Reconstruindo o culto mariano</a:t>
            </a:r>
          </a:p>
        </p:txBody>
      </p:sp>
      <p:sp>
        <p:nvSpPr>
          <p:cNvPr id="3" name="Espaço Reservado para Conteúdo 2">
            <a:extLst>
              <a:ext uri="{FF2B5EF4-FFF2-40B4-BE49-F238E27FC236}">
                <a16:creationId xmlns:a16="http://schemas.microsoft.com/office/drawing/2014/main" id="{42C91CA5-5491-40DF-87FE-D4C5E37E5978}"/>
              </a:ext>
            </a:extLst>
          </p:cNvPr>
          <p:cNvSpPr>
            <a:spLocks noGrp="1"/>
          </p:cNvSpPr>
          <p:nvPr>
            <p:ph idx="1"/>
          </p:nvPr>
        </p:nvSpPr>
        <p:spPr>
          <a:xfrm>
            <a:off x="411004" y="1167359"/>
            <a:ext cx="7724502" cy="4931599"/>
          </a:xfrm>
        </p:spPr>
        <p:txBody>
          <a:bodyPr>
            <a:normAutofit fontScale="92500" lnSpcReduction="20000"/>
          </a:bodyPr>
          <a:lstStyle/>
          <a:p>
            <a:pPr algn="just"/>
            <a:r>
              <a:rPr lang="pt-BR" b="0" i="0" u="none" strike="noStrike" dirty="0">
                <a:solidFill>
                  <a:srgbClr val="444444"/>
                </a:solidFill>
                <a:effectLst/>
                <a:latin typeface="Lato"/>
              </a:rPr>
              <a:t>A </a:t>
            </a:r>
            <a:r>
              <a:rPr lang="pt-BR" b="1" i="0" u="none" strike="noStrike" dirty="0">
                <a:solidFill>
                  <a:srgbClr val="444444"/>
                </a:solidFill>
                <a:effectLst/>
                <a:latin typeface="Lato"/>
              </a:rPr>
              <a:t>Basílica da Anunciação em Nazaré</a:t>
            </a:r>
            <a:r>
              <a:rPr lang="pt-BR" b="0" i="0" u="none" strike="noStrike" dirty="0">
                <a:solidFill>
                  <a:srgbClr val="444444"/>
                </a:solidFill>
                <a:effectLst/>
                <a:latin typeface="Lato"/>
              </a:rPr>
              <a:t> teve origem com o abatimento de uma construção levantada pelos franciscanos em 1700. </a:t>
            </a:r>
          </a:p>
          <a:p>
            <a:pPr algn="just"/>
            <a:r>
              <a:rPr lang="pt-BR" b="0" i="0" u="none" strike="noStrike" dirty="0">
                <a:solidFill>
                  <a:srgbClr val="444444"/>
                </a:solidFill>
                <a:effectLst/>
                <a:latin typeface="Lato"/>
              </a:rPr>
              <a:t>Pesquisas do Pe. </a:t>
            </a:r>
            <a:r>
              <a:rPr lang="pt-BR" b="0" i="0" u="none" strike="noStrike" dirty="0" err="1">
                <a:solidFill>
                  <a:srgbClr val="444444"/>
                </a:solidFill>
                <a:effectLst/>
                <a:latin typeface="Lato"/>
              </a:rPr>
              <a:t>Bellarmino</a:t>
            </a:r>
            <a:r>
              <a:rPr lang="pt-BR" b="0" i="0" u="none" strike="noStrike" dirty="0">
                <a:solidFill>
                  <a:srgbClr val="444444"/>
                </a:solidFill>
                <a:effectLst/>
                <a:latin typeface="Lato"/>
              </a:rPr>
              <a:t> </a:t>
            </a:r>
            <a:r>
              <a:rPr lang="pt-BR" b="0" i="0" u="none" strike="noStrike" dirty="0" err="1">
                <a:solidFill>
                  <a:srgbClr val="444444"/>
                </a:solidFill>
                <a:effectLst/>
                <a:latin typeface="Lato"/>
              </a:rPr>
              <a:t>Bagatti</a:t>
            </a:r>
            <a:r>
              <a:rPr lang="pt-BR" b="0" i="0" u="none" strike="noStrike" dirty="0">
                <a:solidFill>
                  <a:srgbClr val="444444"/>
                </a:solidFill>
                <a:effectLst/>
                <a:latin typeface="Lato"/>
              </a:rPr>
              <a:t> (1905-1990), um dos maiores arqueólogos bíblicos do século XX, indica que naquele local não tinham túmulos, mas, ao contrário, traços muito evidentes de casas de gente do lugar. De qualquer modo, ficou confirmado que o </a:t>
            </a:r>
            <a:r>
              <a:rPr lang="pt-BR" b="1" i="0" u="none" strike="noStrike" dirty="0">
                <a:solidFill>
                  <a:srgbClr val="444444"/>
                </a:solidFill>
                <a:effectLst/>
                <a:latin typeface="Lato"/>
              </a:rPr>
              <a:t>edifício do século XVIII – como já se sabia – foi erigido sobre uma igreja bizantina</a:t>
            </a:r>
            <a:r>
              <a:rPr lang="pt-BR" b="0" i="0" u="none" strike="noStrike" dirty="0">
                <a:solidFill>
                  <a:srgbClr val="444444"/>
                </a:solidFill>
                <a:effectLst/>
                <a:latin typeface="Lato"/>
              </a:rPr>
              <a:t>. </a:t>
            </a:r>
            <a:endParaRPr lang="pt-BR" dirty="0">
              <a:solidFill>
                <a:srgbClr val="444444"/>
              </a:solidFill>
              <a:latin typeface="Lato"/>
            </a:endParaRPr>
          </a:p>
          <a:p>
            <a:pPr algn="just"/>
            <a:r>
              <a:rPr lang="pt-BR" b="0" i="0" u="none" strike="noStrike" dirty="0">
                <a:solidFill>
                  <a:srgbClr val="444444"/>
                </a:solidFill>
                <a:effectLst/>
                <a:latin typeface="Lato"/>
              </a:rPr>
              <a:t>Houve uma maravilhosa surpresa: sob a igreja bizantina descobriram-se os r</a:t>
            </a:r>
            <a:r>
              <a:rPr lang="pt-BR" b="1" i="0" u="none" strike="noStrike" dirty="0">
                <a:solidFill>
                  <a:srgbClr val="444444"/>
                </a:solidFill>
                <a:effectLst/>
                <a:latin typeface="Lato"/>
              </a:rPr>
              <a:t>estos de um lugar de culto da primitiva comunidade judaico-cristã</a:t>
            </a:r>
            <a:r>
              <a:rPr lang="pt-BR" b="0" i="0" u="none" strike="noStrike" dirty="0">
                <a:solidFill>
                  <a:srgbClr val="444444"/>
                </a:solidFill>
                <a:effectLst/>
                <a:latin typeface="Lato"/>
              </a:rPr>
              <a:t>. Eis o fato extraordinário:  </a:t>
            </a:r>
            <a:r>
              <a:rPr lang="pt-BR" b="1" i="0" u="none" strike="noStrike" dirty="0">
                <a:solidFill>
                  <a:srgbClr val="444444"/>
                </a:solidFill>
                <a:effectLst/>
                <a:latin typeface="Lato"/>
              </a:rPr>
              <a:t>encontrou-se a inscrição, em caracteres gregos XE MAPIA</a:t>
            </a:r>
            <a:r>
              <a:rPr lang="pt-BR" b="0" i="0" u="none" strike="noStrike" dirty="0">
                <a:solidFill>
                  <a:srgbClr val="444444"/>
                </a:solidFill>
                <a:effectLst/>
                <a:latin typeface="Lato"/>
              </a:rPr>
              <a:t>, abreviatura de K(</a:t>
            </a:r>
            <a:r>
              <a:rPr lang="pt-BR" b="0" i="0" u="none" strike="noStrike" dirty="0" err="1">
                <a:solidFill>
                  <a:srgbClr val="444444"/>
                </a:solidFill>
                <a:effectLst/>
                <a:latin typeface="Lato"/>
              </a:rPr>
              <a:t>àir</a:t>
            </a:r>
            <a:r>
              <a:rPr lang="pt-BR" b="0" i="0" u="none" strike="noStrike" dirty="0">
                <a:solidFill>
                  <a:srgbClr val="444444"/>
                </a:solidFill>
                <a:effectLst/>
                <a:latin typeface="Lato"/>
              </a:rPr>
              <a:t>)e Maria, que significa: </a:t>
            </a:r>
            <a:r>
              <a:rPr lang="pt-BR" b="1" i="0" u="none" strike="noStrike" dirty="0">
                <a:solidFill>
                  <a:srgbClr val="444444"/>
                </a:solidFill>
                <a:effectLst/>
                <a:latin typeface="Lato"/>
              </a:rPr>
              <a:t>«Alegra-te, Maria!»</a:t>
            </a:r>
            <a:r>
              <a:rPr lang="pt-BR" b="0" i="0" u="none" strike="noStrike" dirty="0">
                <a:solidFill>
                  <a:srgbClr val="444444"/>
                </a:solidFill>
                <a:effectLst/>
                <a:latin typeface="Lato"/>
              </a:rPr>
              <a:t>.</a:t>
            </a:r>
          </a:p>
          <a:p>
            <a:pPr algn="just"/>
            <a:r>
              <a:rPr lang="pt-BR" b="0" i="0" u="none" strike="noStrike" dirty="0">
                <a:solidFill>
                  <a:srgbClr val="444444"/>
                </a:solidFill>
                <a:effectLst/>
                <a:latin typeface="Lato"/>
              </a:rPr>
              <a:t>É a </a:t>
            </a:r>
            <a:r>
              <a:rPr lang="pt-BR" b="1" i="0" u="none" strike="noStrike" dirty="0">
                <a:solidFill>
                  <a:srgbClr val="444444"/>
                </a:solidFill>
                <a:effectLst/>
                <a:latin typeface="Lato"/>
              </a:rPr>
              <a:t>mais antiga invocação a Nossa Senhora</a:t>
            </a:r>
            <a:r>
              <a:rPr lang="pt-BR" b="0" i="0" u="none" strike="noStrike" dirty="0">
                <a:solidFill>
                  <a:srgbClr val="444444"/>
                </a:solidFill>
                <a:effectLst/>
                <a:latin typeface="Lato"/>
              </a:rPr>
              <a:t>, </a:t>
            </a:r>
            <a:r>
              <a:rPr lang="pt-BR" b="1" i="0" u="none" strike="noStrike" dirty="0">
                <a:solidFill>
                  <a:srgbClr val="444444"/>
                </a:solidFill>
                <a:effectLst/>
                <a:latin typeface="Lato"/>
              </a:rPr>
              <a:t>encontrada na mesma casa onde Ela viveu</a:t>
            </a:r>
            <a:r>
              <a:rPr lang="pt-BR" b="0" i="0" u="none" strike="noStrike" dirty="0">
                <a:solidFill>
                  <a:srgbClr val="444444"/>
                </a:solidFill>
                <a:effectLst/>
                <a:latin typeface="Lato"/>
              </a:rPr>
              <a:t>. Numa coluna, um peregrino tinha deixado outro sinal da sua passagem, um grafito devocional em língua grega, que rezava assim: </a:t>
            </a:r>
            <a:r>
              <a:rPr lang="pt-BR" b="1" i="0" u="none" strike="noStrike" dirty="0">
                <a:solidFill>
                  <a:srgbClr val="444444"/>
                </a:solidFill>
                <a:effectLst/>
                <a:latin typeface="Lato"/>
              </a:rPr>
              <a:t>«Neste santo lugar de Maria escrevi»</a:t>
            </a:r>
            <a:r>
              <a:rPr lang="pt-BR" b="0" i="0" u="none" strike="noStrike" dirty="0">
                <a:solidFill>
                  <a:srgbClr val="444444"/>
                </a:solidFill>
                <a:effectLst/>
                <a:latin typeface="Lato"/>
              </a:rPr>
              <a:t>. Noutro pilar, uma palavra em armênio antigo: </a:t>
            </a:r>
            <a:r>
              <a:rPr lang="pt-BR" b="1" i="0" u="none" strike="noStrike" dirty="0">
                <a:solidFill>
                  <a:srgbClr val="444444"/>
                </a:solidFill>
                <a:effectLst/>
                <a:latin typeface="Lato"/>
              </a:rPr>
              <a:t>«Virgem bela»</a:t>
            </a:r>
            <a:endParaRPr lang="pt-BR" b="0" i="0" u="none" strike="noStrike" dirty="0">
              <a:solidFill>
                <a:srgbClr val="444444"/>
              </a:solidFill>
              <a:effectLst/>
              <a:latin typeface="Lato"/>
            </a:endParaRPr>
          </a:p>
          <a:p>
            <a:endParaRPr lang="pt-BR" dirty="0"/>
          </a:p>
        </p:txBody>
      </p:sp>
      <p:pic>
        <p:nvPicPr>
          <p:cNvPr id="7170" name="Picture 2" descr="Basílica da Anunciação, Nazaré, Israel | Viaje Comigo">
            <a:extLst>
              <a:ext uri="{FF2B5EF4-FFF2-40B4-BE49-F238E27FC236}">
                <a16:creationId xmlns:a16="http://schemas.microsoft.com/office/drawing/2014/main" id="{3AEF2786-A4AA-47C8-8E1E-7C4E33C43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1836" y="227860"/>
            <a:ext cx="3514725"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297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A1B523-9A39-40EA-B365-9B2E774445D2}"/>
              </a:ext>
            </a:extLst>
          </p:cNvPr>
          <p:cNvSpPr>
            <a:spLocks noGrp="1"/>
          </p:cNvSpPr>
          <p:nvPr>
            <p:ph type="title"/>
          </p:nvPr>
        </p:nvSpPr>
        <p:spPr/>
        <p:txBody>
          <a:bodyPr/>
          <a:lstStyle/>
          <a:p>
            <a:r>
              <a:rPr lang="pt-BR" b="1" u="sng" dirty="0"/>
              <a:t>A mais antiga oração mariana pós-bíblia</a:t>
            </a:r>
          </a:p>
        </p:txBody>
      </p:sp>
      <p:sp>
        <p:nvSpPr>
          <p:cNvPr id="3" name="Espaço Reservado para Conteúdo 2">
            <a:extLst>
              <a:ext uri="{FF2B5EF4-FFF2-40B4-BE49-F238E27FC236}">
                <a16:creationId xmlns:a16="http://schemas.microsoft.com/office/drawing/2014/main" id="{7C24EADF-7119-4405-B563-1606734AE1D4}"/>
              </a:ext>
            </a:extLst>
          </p:cNvPr>
          <p:cNvSpPr>
            <a:spLocks noGrp="1"/>
          </p:cNvSpPr>
          <p:nvPr>
            <p:ph idx="1"/>
          </p:nvPr>
        </p:nvSpPr>
        <p:spPr>
          <a:xfrm>
            <a:off x="3737499" y="2160589"/>
            <a:ext cx="6951216" cy="4394992"/>
          </a:xfrm>
        </p:spPr>
        <p:txBody>
          <a:bodyPr>
            <a:normAutofit fontScale="92500"/>
          </a:bodyPr>
          <a:lstStyle/>
          <a:p>
            <a:pPr algn="just"/>
            <a:r>
              <a:rPr lang="pt-BR" b="1" i="0" u="none" strike="noStrike" dirty="0">
                <a:solidFill>
                  <a:srgbClr val="444444"/>
                </a:solidFill>
                <a:effectLst/>
                <a:latin typeface="Lato"/>
              </a:rPr>
              <a:t>Papiro de 1917, no Egito</a:t>
            </a:r>
            <a:r>
              <a:rPr lang="pt-BR" b="0" i="0" u="none" strike="noStrike" dirty="0">
                <a:solidFill>
                  <a:srgbClr val="444444"/>
                </a:solidFill>
                <a:effectLst/>
                <a:latin typeface="Lato"/>
              </a:rPr>
              <a:t>, a John </a:t>
            </a:r>
            <a:r>
              <a:rPr lang="pt-BR" b="0" i="0" u="none" strike="noStrike" dirty="0" err="1">
                <a:solidFill>
                  <a:srgbClr val="444444"/>
                </a:solidFill>
                <a:effectLst/>
                <a:latin typeface="Lato"/>
              </a:rPr>
              <a:t>Rylands</a:t>
            </a:r>
            <a:r>
              <a:rPr lang="pt-BR" b="0" i="0" u="none" strike="noStrike" dirty="0">
                <a:solidFill>
                  <a:srgbClr val="444444"/>
                </a:solidFill>
                <a:effectLst/>
                <a:latin typeface="Lato"/>
              </a:rPr>
              <a:t> Library de Manchester (Inglaterra) – talvez a</a:t>
            </a:r>
            <a:r>
              <a:rPr lang="pt-BR" b="1" i="0" u="none" strike="noStrike" dirty="0">
                <a:solidFill>
                  <a:srgbClr val="444444"/>
                </a:solidFill>
                <a:effectLst/>
                <a:latin typeface="Lato"/>
              </a:rPr>
              <a:t> biblioteca mais rica de códigos do Novo Testamento: com dez linhas de texto em grego</a:t>
            </a:r>
            <a:r>
              <a:rPr lang="pt-BR" b="0" i="0" u="none" strike="noStrike" dirty="0">
                <a:solidFill>
                  <a:srgbClr val="444444"/>
                </a:solidFill>
                <a:effectLst/>
                <a:latin typeface="Lato"/>
              </a:rPr>
              <a:t>, mutilado na margem direita e com uma rasgadura no alto à esquerda, reconhece-se com unanimidade hoje que aquele texto não pode ser datado além do terceiro século: a data mais provável é por volta do ano 250. Encontramo-nos, pois, perante a </a:t>
            </a:r>
            <a:r>
              <a:rPr lang="pt-BR" b="1" i="0" u="none" strike="noStrike" dirty="0">
                <a:solidFill>
                  <a:srgbClr val="444444"/>
                </a:solidFill>
                <a:effectLst/>
                <a:latin typeface="Lato"/>
              </a:rPr>
              <a:t>mais antiga oração mariana testemunhada por um papiro</a:t>
            </a:r>
            <a:r>
              <a:rPr lang="pt-BR" b="0" i="0" u="none" strike="noStrike" dirty="0">
                <a:solidFill>
                  <a:srgbClr val="444444"/>
                </a:solidFill>
                <a:effectLst/>
                <a:latin typeface="Lato"/>
              </a:rPr>
              <a:t>.</a:t>
            </a:r>
          </a:p>
          <a:p>
            <a:pPr algn="just"/>
            <a:r>
              <a:rPr lang="pt-BR" i="0" u="none" strike="noStrike" dirty="0">
                <a:solidFill>
                  <a:srgbClr val="444444"/>
                </a:solidFill>
                <a:effectLst/>
                <a:latin typeface="Lato"/>
              </a:rPr>
              <a:t>Eis o texto numa tradução livre aproximada e concorde pelos pesquisadores</a:t>
            </a:r>
            <a:r>
              <a:rPr lang="pt-BR" b="1" i="0" u="none" strike="noStrike" dirty="0">
                <a:solidFill>
                  <a:srgbClr val="444444"/>
                </a:solidFill>
                <a:effectLst/>
                <a:latin typeface="Lato"/>
              </a:rPr>
              <a:t>:</a:t>
            </a:r>
            <a:r>
              <a:rPr lang="pt-BR" b="1" i="1" u="none" strike="noStrike" dirty="0">
                <a:solidFill>
                  <a:srgbClr val="444444"/>
                </a:solidFill>
                <a:effectLst/>
                <a:latin typeface="Lato"/>
              </a:rPr>
              <a:t> «Sob a tua misericórdia nos refugiamos, ó Mãe de Deus [</a:t>
            </a:r>
            <a:r>
              <a:rPr lang="pt-BR" b="1" i="1" u="none" strike="noStrike" dirty="0" err="1">
                <a:solidFill>
                  <a:srgbClr val="444444"/>
                </a:solidFill>
                <a:effectLst/>
                <a:latin typeface="Lato"/>
              </a:rPr>
              <a:t>Theotòlae</a:t>
            </a:r>
            <a:r>
              <a:rPr lang="pt-BR" b="1" i="1" u="none" strike="noStrike" dirty="0">
                <a:solidFill>
                  <a:srgbClr val="444444"/>
                </a:solidFill>
                <a:effectLst/>
                <a:latin typeface="Lato"/>
              </a:rPr>
              <a:t>]: as nossas orações não desprezes nas desgraças, mas do perigo livra (nos): tu a única pura e a [única]bendita».</a:t>
            </a:r>
            <a:endParaRPr lang="pt-BR" b="1" i="0" u="none" strike="noStrike" dirty="0">
              <a:solidFill>
                <a:srgbClr val="444444"/>
              </a:solidFill>
              <a:effectLst/>
              <a:latin typeface="Lato"/>
            </a:endParaRPr>
          </a:p>
          <a:p>
            <a:endParaRPr lang="pt-BR" dirty="0"/>
          </a:p>
        </p:txBody>
      </p:sp>
      <p:pic>
        <p:nvPicPr>
          <p:cNvPr id="6146" name="Picture 2" descr="Conheça a oração mais antiga feita a Nossa Senhora | ChurchPOP Português">
            <a:extLst>
              <a:ext uri="{FF2B5EF4-FFF2-40B4-BE49-F238E27FC236}">
                <a16:creationId xmlns:a16="http://schemas.microsoft.com/office/drawing/2014/main" id="{22D74FB6-CB59-40E0-8FCC-C074DB023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85" y="2503504"/>
            <a:ext cx="3527414" cy="234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981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BB02C-CD2B-4285-8184-802B00996FA3}"/>
              </a:ext>
            </a:extLst>
          </p:cNvPr>
          <p:cNvSpPr>
            <a:spLocks noGrp="1"/>
          </p:cNvSpPr>
          <p:nvPr>
            <p:ph type="title"/>
          </p:nvPr>
        </p:nvSpPr>
        <p:spPr/>
        <p:txBody>
          <a:bodyPr/>
          <a:lstStyle/>
          <a:p>
            <a:r>
              <a:rPr lang="pt-BR" b="1" u="sng" dirty="0"/>
              <a:t>Uma constatação inovadora</a:t>
            </a:r>
          </a:p>
        </p:txBody>
      </p:sp>
      <p:sp>
        <p:nvSpPr>
          <p:cNvPr id="3" name="Espaço Reservado para Conteúdo 2">
            <a:extLst>
              <a:ext uri="{FF2B5EF4-FFF2-40B4-BE49-F238E27FC236}">
                <a16:creationId xmlns:a16="http://schemas.microsoft.com/office/drawing/2014/main" id="{60BFF75D-E0C1-4009-B029-CA9C9946D6E7}"/>
              </a:ext>
            </a:extLst>
          </p:cNvPr>
          <p:cNvSpPr>
            <a:spLocks noGrp="1"/>
          </p:cNvSpPr>
          <p:nvPr>
            <p:ph idx="1"/>
          </p:nvPr>
        </p:nvSpPr>
        <p:spPr>
          <a:xfrm>
            <a:off x="677334" y="1447060"/>
            <a:ext cx="6450903" cy="5015883"/>
          </a:xfrm>
        </p:spPr>
        <p:txBody>
          <a:bodyPr>
            <a:normAutofit fontScale="92500" lnSpcReduction="20000"/>
          </a:bodyPr>
          <a:lstStyle/>
          <a:p>
            <a:pPr algn="just"/>
            <a:r>
              <a:rPr lang="pt-BR" dirty="0">
                <a:solidFill>
                  <a:srgbClr val="444444"/>
                </a:solidFill>
                <a:latin typeface="Lato"/>
              </a:rPr>
              <a:t>Até </a:t>
            </a:r>
            <a:r>
              <a:rPr lang="pt-BR" b="1" i="0" u="none" strike="noStrike" dirty="0">
                <a:solidFill>
                  <a:srgbClr val="444444"/>
                </a:solidFill>
                <a:effectLst/>
                <a:latin typeface="Lato"/>
              </a:rPr>
              <a:t>1938, excluía-se um culto «oficial» da Virgem Maria </a:t>
            </a:r>
            <a:r>
              <a:rPr lang="pt-BR" b="0" i="0" u="none" strike="noStrike" dirty="0">
                <a:solidFill>
                  <a:srgbClr val="444444"/>
                </a:solidFill>
                <a:effectLst/>
                <a:latin typeface="Lato"/>
              </a:rPr>
              <a:t>anterior ao primeiro Concílio ecumênico, o de Niceia, realizado no ano 325. Depois, quanto ao termo </a:t>
            </a:r>
            <a:r>
              <a:rPr lang="pt-BR" b="0" i="0" u="none" strike="noStrike" dirty="0" err="1">
                <a:solidFill>
                  <a:srgbClr val="444444"/>
                </a:solidFill>
                <a:effectLst/>
                <a:latin typeface="Lato"/>
              </a:rPr>
              <a:t>Theotókos</a:t>
            </a:r>
            <a:r>
              <a:rPr lang="pt-BR" b="0" i="0" u="none" strike="noStrike" dirty="0">
                <a:solidFill>
                  <a:srgbClr val="444444"/>
                </a:solidFill>
                <a:effectLst/>
                <a:latin typeface="Lato"/>
              </a:rPr>
              <a:t> (Mãe de Deus), os especialistas negavam que pudesse ter sido utilizado antes da célebre definição do Concílio de Éfeso, em 431. E, pelo contrário,</a:t>
            </a:r>
            <a:r>
              <a:rPr lang="pt-BR" b="1" i="0" u="none" strike="noStrike" dirty="0">
                <a:solidFill>
                  <a:srgbClr val="444444"/>
                </a:solidFill>
                <a:effectLst/>
                <a:latin typeface="Lato"/>
              </a:rPr>
              <a:t> eis que o humilde pedaço de papiro egípcio desloca em quase dois séculos para trás a data de Éfeso</a:t>
            </a:r>
            <a:r>
              <a:rPr lang="pt-BR" b="0" i="0" u="none" strike="noStrike" dirty="0">
                <a:solidFill>
                  <a:srgbClr val="444444"/>
                </a:solidFill>
                <a:effectLst/>
                <a:latin typeface="Lato"/>
              </a:rPr>
              <a:t>, que era citada como se fosse um termo peremptório.</a:t>
            </a:r>
          </a:p>
          <a:p>
            <a:pPr algn="just"/>
            <a:r>
              <a:rPr lang="pt-BR" b="0" i="0" u="none" strike="noStrike" dirty="0">
                <a:solidFill>
                  <a:srgbClr val="444444"/>
                </a:solidFill>
                <a:effectLst/>
                <a:latin typeface="Lato"/>
              </a:rPr>
              <a:t>A verdade histórica é: Maria, a partir das palavras empenhadas pronunciadas pelo Anjo Gabriel, foi imediatamente olhada com admiração. E logo a </a:t>
            </a:r>
            <a:r>
              <a:rPr lang="pt-BR" b="1" i="0" u="none" strike="noStrike" dirty="0">
                <a:solidFill>
                  <a:srgbClr val="444444"/>
                </a:solidFill>
                <a:effectLst/>
                <a:latin typeface="Lato"/>
              </a:rPr>
              <a:t>sua intercessão foi invocada por motivo do seu particular vínculo com Cristo</a:t>
            </a:r>
            <a:r>
              <a:rPr lang="pt-BR" b="0" i="0" u="none" strike="noStrike" dirty="0">
                <a:solidFill>
                  <a:srgbClr val="444444"/>
                </a:solidFill>
                <a:effectLst/>
                <a:latin typeface="Lato"/>
              </a:rPr>
              <a:t>: o vínculo da maternidade!</a:t>
            </a:r>
          </a:p>
          <a:p>
            <a:pPr algn="just"/>
            <a:r>
              <a:rPr lang="pt-BR" b="0" i="0" u="none" strike="noStrike" dirty="0">
                <a:solidFill>
                  <a:srgbClr val="444444"/>
                </a:solidFill>
                <a:effectLst/>
                <a:latin typeface="Lato"/>
              </a:rPr>
              <a:t>Portanto, quando</a:t>
            </a:r>
            <a:r>
              <a:rPr lang="pt-BR" b="1" i="0" u="none" strike="noStrike" dirty="0">
                <a:solidFill>
                  <a:srgbClr val="444444"/>
                </a:solidFill>
                <a:effectLst/>
                <a:latin typeface="Lato"/>
              </a:rPr>
              <a:t> </a:t>
            </a:r>
            <a:r>
              <a:rPr lang="pt-BR" b="1" dirty="0">
                <a:solidFill>
                  <a:srgbClr val="444444"/>
                </a:solidFill>
                <a:latin typeface="Lato"/>
              </a:rPr>
              <a:t>recorrermos a Maria</a:t>
            </a:r>
            <a:r>
              <a:rPr lang="pt-BR" b="0" i="0" u="none" strike="noStrike" dirty="0">
                <a:solidFill>
                  <a:srgbClr val="444444"/>
                </a:solidFill>
                <a:effectLst/>
                <a:latin typeface="Lato"/>
              </a:rPr>
              <a:t> para a invocar com filial confiança, </a:t>
            </a:r>
            <a:r>
              <a:rPr lang="pt-BR" b="1" i="0" u="none" strike="noStrike" dirty="0">
                <a:solidFill>
                  <a:srgbClr val="444444"/>
                </a:solidFill>
                <a:effectLst/>
                <a:latin typeface="Lato"/>
              </a:rPr>
              <a:t>não nos encontraremos fora do Evangelho, mas totalmente dentro dele</a:t>
            </a:r>
            <a:r>
              <a:rPr lang="pt-BR" b="0" i="0" u="none" strike="noStrike" dirty="0">
                <a:solidFill>
                  <a:srgbClr val="444444"/>
                </a:solidFill>
                <a:effectLst/>
                <a:latin typeface="Lato"/>
              </a:rPr>
              <a:t>.</a:t>
            </a:r>
          </a:p>
          <a:p>
            <a:endParaRPr lang="pt-BR" dirty="0"/>
          </a:p>
        </p:txBody>
      </p:sp>
      <p:pic>
        <p:nvPicPr>
          <p:cNvPr id="5122" name="Picture 2" descr="Folha de Piraju - Blog">
            <a:extLst>
              <a:ext uri="{FF2B5EF4-FFF2-40B4-BE49-F238E27FC236}">
                <a16:creationId xmlns:a16="http://schemas.microsoft.com/office/drawing/2014/main" id="{2FC42F2B-7260-4017-BE7F-517D6F3F0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3038" y="1447060"/>
            <a:ext cx="3211085" cy="4286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537212"/>
      </p:ext>
    </p:extLst>
  </p:cSld>
  <p:clrMapOvr>
    <a:masterClrMapping/>
  </p:clrMapOvr>
</p:sld>
</file>

<file path=ppt/theme/_rels/them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11.xml.rels><?xml version="1.0" encoding="UTF-8" standalone="yes"?>
<Relationships xmlns="http://schemas.openxmlformats.org/package/2006/relationships"><Relationship Id="rId1" Type="http://schemas.openxmlformats.org/officeDocument/2006/relationships/image" Target="../media/image12.jpeg"/></Relationships>
</file>

<file path=ppt/theme/_rels/them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4.jpeg"/></Relationships>
</file>

<file path=ppt/theme/_rels/theme16.xml.rels><?xml version="1.0" encoding="UTF-8" standalone="yes"?>
<Relationships xmlns="http://schemas.openxmlformats.org/package/2006/relationships"><Relationship Id="rId1" Type="http://schemas.openxmlformats.org/officeDocument/2006/relationships/image" Target="../media/image12.jpeg"/></Relationships>
</file>

<file path=ppt/theme/_rels/them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10.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11.xml><?xml version="1.0" encoding="utf-8"?>
<a:theme xmlns:a="http://schemas.openxmlformats.org/drawingml/2006/main" name="Íon - Sala da Diretoria">
  <a:themeElements>
    <a:clrScheme name="Íon - Sala da Diretoria">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Íon - Sala da Diretori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Íon - Sala da Diretori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12.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13.xml><?xml version="1.0" encoding="utf-8"?>
<a:theme xmlns:a="http://schemas.openxmlformats.org/drawingml/2006/main" name="Galeria">
  <a:themeElements>
    <a:clrScheme name="Gale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14.xml><?xml version="1.0" encoding="utf-8"?>
<a:theme xmlns:a="http://schemas.openxmlformats.org/drawingml/2006/main" name="1_Evento Principal">
  <a:themeElements>
    <a:clrScheme name="Evento Principal">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15.xml><?xml version="1.0" encoding="utf-8"?>
<a:theme xmlns:a="http://schemas.openxmlformats.org/drawingml/2006/main" name="1_Orgânico">
  <a:themeElements>
    <a:clrScheme name="Orgâ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â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â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6.xml><?xml version="1.0" encoding="utf-8"?>
<a:theme xmlns:a="http://schemas.openxmlformats.org/drawingml/2006/main" name="1_Íon - Sala da Diretoria">
  <a:themeElements>
    <a:clrScheme name="Íon - Sala da Diretoria">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Íon - Sala da Diretori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Íon - Sala da Diretori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17.xml><?xml version="1.0" encoding="utf-8"?>
<a:theme xmlns:a="http://schemas.openxmlformats.org/drawingml/2006/main" name="Base">
  <a:themeElements>
    <a:clrScheme name="Base">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18.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cho">
  <a:themeElements>
    <a:clrScheme name="Cacho">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3.xml><?xml version="1.0" encoding="utf-8"?>
<a:theme xmlns:a="http://schemas.openxmlformats.org/drawingml/2006/main" name="Selo">
  <a:themeElements>
    <a:clrScheme name="Selo">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Sel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l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4.xml><?xml version="1.0" encoding="utf-8"?>
<a:theme xmlns:a="http://schemas.openxmlformats.org/drawingml/2006/main" name="Berlim">
  <a:themeElements>
    <a:clrScheme name="Berlim">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m">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m">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5.xml><?xml version="1.0" encoding="utf-8"?>
<a:theme xmlns:a="http://schemas.openxmlformats.org/drawingml/2006/main" name="1_Cacho">
  <a:themeElements>
    <a:clrScheme name="Cacho">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6.xml><?xml version="1.0" encoding="utf-8"?>
<a:theme xmlns:a="http://schemas.openxmlformats.org/drawingml/2006/main" name="Fatia">
  <a:themeElements>
    <a:clrScheme name="Fatia">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Fati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tia">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7.xml><?xml version="1.0" encoding="utf-8"?>
<a:theme xmlns:a="http://schemas.openxmlformats.org/drawingml/2006/main" name="Orgânico">
  <a:themeElements>
    <a:clrScheme name="Orgânico">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â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â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8.xml><?xml version="1.0" encoding="utf-8"?>
<a:theme xmlns:a="http://schemas.openxmlformats.org/drawingml/2006/main" name="Em Tiras">
  <a:themeElements>
    <a:clrScheme name="Em Tiras">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Em Tira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m Tiras">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9.xml><?xml version="1.0" encoding="utf-8"?>
<a:theme xmlns:a="http://schemas.openxmlformats.org/drawingml/2006/main" name="Cortar">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ortar">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rta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Facet</Template>
  <TotalTime>1638</TotalTime>
  <Words>7181</Words>
  <Application>Microsoft Office PowerPoint</Application>
  <PresentationFormat>Widescreen</PresentationFormat>
  <Paragraphs>213</Paragraphs>
  <Slides>38</Slides>
  <Notes>0</Notes>
  <HiddenSlides>0</HiddenSlides>
  <MMClips>0</MMClips>
  <ScaleCrop>false</ScaleCrop>
  <HeadingPairs>
    <vt:vector size="6" baseType="variant">
      <vt:variant>
        <vt:lpstr>Fontes usadas</vt:lpstr>
      </vt:variant>
      <vt:variant>
        <vt:i4>25</vt:i4>
      </vt:variant>
      <vt:variant>
        <vt:lpstr>Tema</vt:lpstr>
      </vt:variant>
      <vt:variant>
        <vt:i4>17</vt:i4>
      </vt:variant>
      <vt:variant>
        <vt:lpstr>Títulos de slides</vt:lpstr>
      </vt:variant>
      <vt:variant>
        <vt:i4>38</vt:i4>
      </vt:variant>
    </vt:vector>
  </HeadingPairs>
  <TitlesOfParts>
    <vt:vector size="80" baseType="lpstr">
      <vt:lpstr>Abadi</vt:lpstr>
      <vt:lpstr>Arial</vt:lpstr>
      <vt:lpstr>Arial</vt:lpstr>
      <vt:lpstr>Calibri</vt:lpstr>
      <vt:lpstr>Calibri Light</vt:lpstr>
      <vt:lpstr>Century Gothic</vt:lpstr>
      <vt:lpstr>Corbel</vt:lpstr>
      <vt:lpstr>Franklin Gothic Book</vt:lpstr>
      <vt:lpstr>Garamond</vt:lpstr>
      <vt:lpstr>Gill Sans MT</vt:lpstr>
      <vt:lpstr>Impact</vt:lpstr>
      <vt:lpstr>inherit</vt:lpstr>
      <vt:lpstr>Lato</vt:lpstr>
      <vt:lpstr>LatoBold</vt:lpstr>
      <vt:lpstr>LatoItalic</vt:lpstr>
      <vt:lpstr>LatoRegular</vt:lpstr>
      <vt:lpstr>Noto Serif</vt:lpstr>
      <vt:lpstr>Nunito Sans</vt:lpstr>
      <vt:lpstr>Open Sans</vt:lpstr>
      <vt:lpstr>PT Serif</vt:lpstr>
      <vt:lpstr>Roboto</vt:lpstr>
      <vt:lpstr>Rockwell</vt:lpstr>
      <vt:lpstr>Trebuchet MS</vt:lpstr>
      <vt:lpstr>Wingdings</vt:lpstr>
      <vt:lpstr>Wingdings 3</vt:lpstr>
      <vt:lpstr>Facetado</vt:lpstr>
      <vt:lpstr>Cacho</vt:lpstr>
      <vt:lpstr>Selo</vt:lpstr>
      <vt:lpstr>Berlim</vt:lpstr>
      <vt:lpstr>1_Cacho</vt:lpstr>
      <vt:lpstr>Fatia</vt:lpstr>
      <vt:lpstr>Orgânico</vt:lpstr>
      <vt:lpstr>Em Tiras</vt:lpstr>
      <vt:lpstr>Cortar</vt:lpstr>
      <vt:lpstr>Evento Principal</vt:lpstr>
      <vt:lpstr>Íon - Sala da Diretoria</vt:lpstr>
      <vt:lpstr>Atlas</vt:lpstr>
      <vt:lpstr>Galeria</vt:lpstr>
      <vt:lpstr>1_Evento Principal</vt:lpstr>
      <vt:lpstr>1_Orgânico</vt:lpstr>
      <vt:lpstr>1_Íon - Sala da Diretoria</vt:lpstr>
      <vt:lpstr>Base</vt:lpstr>
      <vt:lpstr>A FACE MATERNA E CONSOLADORA DE MARIA, A MÃE DO REDENTOR</vt:lpstr>
      <vt:lpstr>Apresentação do PowerPoint</vt:lpstr>
      <vt:lpstr>Do Amor ensinado por Jesus, chegamos ao Coração da Mãe!</vt:lpstr>
      <vt:lpstr>Início da Devoção Mariana</vt:lpstr>
      <vt:lpstr>Apresentação do PowerPoint</vt:lpstr>
      <vt:lpstr>Apresentação do PowerPoint</vt:lpstr>
      <vt:lpstr>Reconstruindo o culto mariano</vt:lpstr>
      <vt:lpstr>A mais antiga oração mariana pós-bíblia</vt:lpstr>
      <vt:lpstr>Uma constatação inovadora</vt:lpstr>
      <vt:lpstr>Maria, a mulher-mãe</vt:lpstr>
      <vt:lpstr>Maria, prefigurada no Antigo Testamento</vt:lpstr>
      <vt:lpstr>Apresentação do PowerPoint</vt:lpstr>
      <vt:lpstr>Maria nos escritos lucanos (Lc e At)</vt:lpstr>
      <vt:lpstr>Maria no Evangelho de Marcos</vt:lpstr>
      <vt:lpstr>Apresentação do PowerPoint</vt:lpstr>
      <vt:lpstr>Maria nos textos de Mateus</vt:lpstr>
      <vt:lpstr>Apresentação do PowerPoint</vt:lpstr>
      <vt:lpstr>Apresentação do PowerPoint</vt:lpstr>
      <vt:lpstr>Maria nos escritos joaninos</vt:lpstr>
      <vt:lpstr>Apresentação do PowerPoint</vt:lpstr>
      <vt:lpstr>Apresentação do PowerPoint</vt:lpstr>
      <vt:lpstr>Em síntese, a figura de Maria, para João, é</vt:lpstr>
      <vt:lpstr>Maria nos escritos paulinos (Gal 4,4)</vt:lpstr>
      <vt:lpstr>Maria no Apocalipse</vt:lpstr>
      <vt:lpstr>Maria nos escritos primitivos</vt:lpstr>
      <vt:lpstr>Maria nos dogmas</vt:lpstr>
      <vt:lpstr>Maria na perspectiva latino-americana</vt:lpstr>
      <vt:lpstr>Maria nos escritos contemporâneos </vt:lpstr>
      <vt:lpstr>Apresentação do PowerPoint</vt:lpstr>
      <vt:lpstr>Mostra-te, Mãe (Leão XIII)</vt:lpstr>
      <vt:lpstr>Apresentação do PowerPoint</vt:lpstr>
      <vt:lpstr>Aparições de Nossa Senhora</vt:lpstr>
      <vt:lpstr>Curiosidades das aparições</vt:lpstr>
      <vt:lpstr>Maria: na história (ontem), na presença (hoje) e na inspiração (sempre)</vt:lpstr>
      <vt:lpstr>Maria no Documento de Aparecida </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MARIOLOGIA A FACE MATERNA E CONSOLADORA DE MARIA, A MÃE DO REDENTOR</dc:title>
  <dc:creator>Marcio Vanderlei Gil Trojillo</dc:creator>
  <cp:lastModifiedBy>Gabriel Vigetta Batista</cp:lastModifiedBy>
  <cp:revision>41</cp:revision>
  <dcterms:created xsi:type="dcterms:W3CDTF">2021-05-10T14:06:14Z</dcterms:created>
  <dcterms:modified xsi:type="dcterms:W3CDTF">2021-05-11T22:42:49Z</dcterms:modified>
</cp:coreProperties>
</file>